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notesSlides/notesSlide8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1"/>
  </p:notesMasterIdLst>
  <p:sldIdLst>
    <p:sldId id="256" r:id="rId2"/>
    <p:sldId id="295" r:id="rId3"/>
    <p:sldId id="325" r:id="rId4"/>
    <p:sldId id="380" r:id="rId5"/>
    <p:sldId id="377" r:id="rId6"/>
    <p:sldId id="386" r:id="rId7"/>
    <p:sldId id="385" r:id="rId8"/>
    <p:sldId id="384" r:id="rId9"/>
    <p:sldId id="430" r:id="rId10"/>
    <p:sldId id="388" r:id="rId11"/>
    <p:sldId id="389" r:id="rId12"/>
    <p:sldId id="431" r:id="rId13"/>
    <p:sldId id="390" r:id="rId14"/>
    <p:sldId id="391" r:id="rId15"/>
    <p:sldId id="392" r:id="rId16"/>
    <p:sldId id="393" r:id="rId17"/>
    <p:sldId id="394" r:id="rId18"/>
    <p:sldId id="378" r:id="rId19"/>
    <p:sldId id="328" r:id="rId20"/>
    <p:sldId id="324" r:id="rId21"/>
    <p:sldId id="257" r:id="rId22"/>
    <p:sldId id="319" r:id="rId23"/>
    <p:sldId id="320" r:id="rId24"/>
    <p:sldId id="321" r:id="rId25"/>
    <p:sldId id="322" r:id="rId26"/>
    <p:sldId id="312" r:id="rId27"/>
    <p:sldId id="313" r:id="rId28"/>
    <p:sldId id="314" r:id="rId29"/>
    <p:sldId id="323" r:id="rId30"/>
    <p:sldId id="327" r:id="rId31"/>
    <p:sldId id="366" r:id="rId32"/>
    <p:sldId id="367" r:id="rId33"/>
    <p:sldId id="368" r:id="rId34"/>
    <p:sldId id="369" r:id="rId35"/>
    <p:sldId id="370" r:id="rId36"/>
    <p:sldId id="371" r:id="rId37"/>
    <p:sldId id="280" r:id="rId38"/>
    <p:sldId id="282" r:id="rId39"/>
    <p:sldId id="284" r:id="rId40"/>
    <p:sldId id="330" r:id="rId41"/>
    <p:sldId id="285" r:id="rId42"/>
    <p:sldId id="300" r:id="rId43"/>
    <p:sldId id="301" r:id="rId44"/>
    <p:sldId id="365" r:id="rId45"/>
    <p:sldId id="336" r:id="rId46"/>
    <p:sldId id="337" r:id="rId47"/>
    <p:sldId id="338" r:id="rId48"/>
    <p:sldId id="339" r:id="rId49"/>
    <p:sldId id="340" r:id="rId50"/>
    <p:sldId id="341" r:id="rId51"/>
    <p:sldId id="342" r:id="rId52"/>
    <p:sldId id="343" r:id="rId53"/>
    <p:sldId id="432" r:id="rId54"/>
    <p:sldId id="344" r:id="rId55"/>
    <p:sldId id="355" r:id="rId56"/>
    <p:sldId id="345" r:id="rId57"/>
    <p:sldId id="346" r:id="rId58"/>
    <p:sldId id="286" r:id="rId59"/>
    <p:sldId id="364" r:id="rId60"/>
    <p:sldId id="347" r:id="rId61"/>
    <p:sldId id="287" r:id="rId62"/>
    <p:sldId id="303" r:id="rId63"/>
    <p:sldId id="302" r:id="rId64"/>
    <p:sldId id="288" r:id="rId65"/>
    <p:sldId id="304" r:id="rId66"/>
    <p:sldId id="292" r:id="rId67"/>
    <p:sldId id="291" r:id="rId68"/>
    <p:sldId id="427" r:id="rId69"/>
    <p:sldId id="395" r:id="rId70"/>
    <p:sldId id="396" r:id="rId71"/>
    <p:sldId id="397" r:id="rId72"/>
    <p:sldId id="398" r:id="rId73"/>
    <p:sldId id="399" r:id="rId74"/>
    <p:sldId id="400" r:id="rId75"/>
    <p:sldId id="401" r:id="rId76"/>
    <p:sldId id="402" r:id="rId77"/>
    <p:sldId id="403" r:id="rId78"/>
    <p:sldId id="404" r:id="rId79"/>
    <p:sldId id="405" r:id="rId80"/>
    <p:sldId id="406" r:id="rId81"/>
    <p:sldId id="407" r:id="rId82"/>
    <p:sldId id="408" r:id="rId83"/>
    <p:sldId id="409" r:id="rId84"/>
    <p:sldId id="410" r:id="rId85"/>
    <p:sldId id="411" r:id="rId86"/>
    <p:sldId id="412" r:id="rId87"/>
    <p:sldId id="413" r:id="rId88"/>
    <p:sldId id="414" r:id="rId89"/>
    <p:sldId id="415" r:id="rId90"/>
    <p:sldId id="416" r:id="rId91"/>
    <p:sldId id="417" r:id="rId92"/>
    <p:sldId id="421" r:id="rId93"/>
    <p:sldId id="428" r:id="rId94"/>
    <p:sldId id="429" r:id="rId95"/>
    <p:sldId id="422" r:id="rId96"/>
    <p:sldId id="423" r:id="rId97"/>
    <p:sldId id="424" r:id="rId98"/>
    <p:sldId id="425" r:id="rId99"/>
    <p:sldId id="290" r:id="rId100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91" autoAdjust="0"/>
    <p:restoredTop sz="94660"/>
  </p:normalViewPr>
  <p:slideViewPr>
    <p:cSldViewPr showGuides="1">
      <p:cViewPr>
        <p:scale>
          <a:sx n="60" d="100"/>
          <a:sy n="60" d="100"/>
        </p:scale>
        <p:origin x="-787" y="-4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presProps" Target="pres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Arq\ASCOM\Presta&#231;&#227;o%20de%20Contas\2017_Exerc_2016\Infos%20&#225;reas\Investimentos\Rentabilidade%202010%20-%202016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Arq\ASCOM\Presta&#231;&#227;o%20de%20Contas\2017_Exerc_2016\Infos%20&#225;reas\Investimentos\Rentabilidade%202010%20-%202016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ServArq\ASCOM\Presta&#231;&#227;o%20de%20Contas\2017_Exerc_2016\Infos%20&#225;reas\Investimentos\Rentabilidade%202010%20-%202016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r>
              <a:rPr lang="en-US" b="1"/>
              <a:t>Rentabilidade Acumulada (2003 à 2016)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gradFill>
              <a:gsLst>
                <a:gs pos="0">
                  <a:schemeClr val="accent1"/>
                </a:gs>
                <a:gs pos="100000">
                  <a:schemeClr val="accent1">
                    <a:lumMod val="84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0070C0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invertIfNegative val="0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</c:dPt>
          <c:dPt>
            <c:idx val="5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76200" dir="18900000" sy="23000" kx="-1200000" algn="bl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'FUSESC (2)'!$A$28:$A$33</c:f>
              <c:strCache>
                <c:ptCount val="6"/>
                <c:pt idx="0">
                  <c:v>Beneficios I</c:v>
                </c:pt>
                <c:pt idx="1">
                  <c:v>Multifuturo I</c:v>
                </c:pt>
                <c:pt idx="2">
                  <c:v>Multifuturo II</c:v>
                </c:pt>
                <c:pt idx="3">
                  <c:v>CDI</c:v>
                </c:pt>
                <c:pt idx="4">
                  <c:v>Meta Atuarial</c:v>
                </c:pt>
                <c:pt idx="5">
                  <c:v>Poupança</c:v>
                </c:pt>
              </c:strCache>
            </c:strRef>
          </c:cat>
          <c:val>
            <c:numRef>
              <c:f>'FUSESC (2)'!$B$28:$B$33</c:f>
              <c:numCache>
                <c:formatCode>0%</c:formatCode>
                <c:ptCount val="6"/>
                <c:pt idx="0">
                  <c:v>5.4119927333597637</c:v>
                </c:pt>
                <c:pt idx="1">
                  <c:v>5.2420551612991666</c:v>
                </c:pt>
                <c:pt idx="2">
                  <c:v>5.2239125495637033</c:v>
                </c:pt>
                <c:pt idx="3">
                  <c:v>4.5563040433865876</c:v>
                </c:pt>
                <c:pt idx="4">
                  <c:v>4.1316875368445904</c:v>
                </c:pt>
                <c:pt idx="5">
                  <c:v>1.884460244429264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41"/>
        <c:axId val="37389824"/>
        <c:axId val="112653376"/>
      </c:barChart>
      <c:catAx>
        <c:axId val="373898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+mn-lt"/>
                <a:ea typeface="+mn-ea"/>
                <a:cs typeface="+mn-cs"/>
              </a:defRPr>
            </a:pPr>
            <a:endParaRPr lang="pt-BR"/>
          </a:p>
        </c:txPr>
        <c:crossAx val="112653376"/>
        <c:crosses val="autoZero"/>
        <c:auto val="1"/>
        <c:lblAlgn val="ctr"/>
        <c:lblOffset val="100"/>
        <c:noMultiLvlLbl val="0"/>
      </c:catAx>
      <c:valAx>
        <c:axId val="11265337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373898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gradFill flip="none" rotWithShape="1">
      <a:gsLst>
        <a:gs pos="0">
          <a:schemeClr val="lt1"/>
        </a:gs>
        <a:gs pos="68000">
          <a:schemeClr val="lt1">
            <a:lumMod val="85000"/>
          </a:schemeClr>
        </a:gs>
        <a:gs pos="100000">
          <a:schemeClr val="lt1"/>
        </a:gs>
      </a:gsLst>
      <a:lin ang="5400000" scaled="1"/>
      <a:tileRect/>
    </a:gra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pt-BR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pt-BR" sz="1400">
                <a:solidFill>
                  <a:schemeClr val="tx1"/>
                </a:solidFill>
              </a:rPr>
              <a:t>Em milhões</a:t>
            </a:r>
          </a:p>
        </c:rich>
      </c:tx>
      <c:layout>
        <c:manualLayout>
          <c:xMode val="edge"/>
          <c:yMode val="edge"/>
          <c:x val="0.76816066764901014"/>
          <c:y val="0.76063665900893573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33481979714172555"/>
          <c:y val="5.7557480314960628E-2"/>
          <c:w val="0.56713139721753403"/>
          <c:h val="0.88488480652489732"/>
        </c:manualLayout>
      </c:layout>
      <c:barChart>
        <c:barDir val="bar"/>
        <c:grouping val="clustered"/>
        <c:varyColors val="0"/>
        <c:ser>
          <c:idx val="3"/>
          <c:order val="0"/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'Base de dados'!$A$133:$A$138</c:f>
              <c:strCache>
                <c:ptCount val="6"/>
                <c:pt idx="0">
                  <c:v>Renda Fixa</c:v>
                </c:pt>
                <c:pt idx="1">
                  <c:v>Renda Variável</c:v>
                </c:pt>
                <c:pt idx="2">
                  <c:v>Investimentos Estruturados</c:v>
                </c:pt>
                <c:pt idx="3">
                  <c:v>Invest. no Exterior</c:v>
                </c:pt>
                <c:pt idx="4">
                  <c:v>Imóveis</c:v>
                </c:pt>
                <c:pt idx="5">
                  <c:v>Empréstimos</c:v>
                </c:pt>
              </c:strCache>
            </c:strRef>
          </c:cat>
          <c:val>
            <c:numRef>
              <c:f>'Base de dados'!$E$133:$E$138</c:f>
              <c:numCache>
                <c:formatCode>0.00%</c:formatCode>
                <c:ptCount val="6"/>
                <c:pt idx="0">
                  <c:v>0.8216</c:v>
                </c:pt>
                <c:pt idx="1">
                  <c:v>2.6499999999999999E-2</c:v>
                </c:pt>
                <c:pt idx="2">
                  <c:v>4.36E-2</c:v>
                </c:pt>
                <c:pt idx="3">
                  <c:v>0</c:v>
                </c:pt>
                <c:pt idx="4">
                  <c:v>8.5199999999999998E-2</c:v>
                </c:pt>
                <c:pt idx="5">
                  <c:v>2.3099999999999999E-2</c:v>
                </c:pt>
              </c:numCache>
            </c:numRef>
          </c:val>
        </c:ser>
        <c:ser>
          <c:idx val="4"/>
          <c:order val="1"/>
          <c:spPr>
            <a:solidFill>
              <a:schemeClr val="accent3">
                <a:lumMod val="50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numFmt formatCode="&quot;R$&quot;\ #,##0.0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'Base de dados'!$A$133:$A$138</c:f>
              <c:strCache>
                <c:ptCount val="6"/>
                <c:pt idx="0">
                  <c:v>Renda Fixa</c:v>
                </c:pt>
                <c:pt idx="1">
                  <c:v>Renda Variável</c:v>
                </c:pt>
                <c:pt idx="2">
                  <c:v>Investimentos Estruturados</c:v>
                </c:pt>
                <c:pt idx="3">
                  <c:v>Invest. no Exterior</c:v>
                </c:pt>
                <c:pt idx="4">
                  <c:v>Imóveis</c:v>
                </c:pt>
                <c:pt idx="5">
                  <c:v>Empréstimos</c:v>
                </c:pt>
              </c:strCache>
            </c:strRef>
          </c:cat>
          <c:val>
            <c:numRef>
              <c:f>'Base de dados'!$F$133:$F$138</c:f>
              <c:numCache>
                <c:formatCode>_("R$ "* #,##0.00_);_("R$ "* \(#,##0.00\);_("R$ "* "-"??_);_(@_)</c:formatCode>
                <c:ptCount val="6"/>
                <c:pt idx="0">
                  <c:v>557.69550435999997</c:v>
                </c:pt>
                <c:pt idx="1">
                  <c:v>17.980695609999998</c:v>
                </c:pt>
                <c:pt idx="2">
                  <c:v>29.602218499999999</c:v>
                </c:pt>
                <c:pt idx="3">
                  <c:v>0</c:v>
                </c:pt>
                <c:pt idx="4">
                  <c:v>57.8296876</c:v>
                </c:pt>
                <c:pt idx="5">
                  <c:v>15.695647130000001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37688064"/>
        <c:axId val="33845760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spPr>
                  <a:solidFill>
                    <a:schemeClr val="accent1">
                      <a:alpha val="85000"/>
                    </a:schemeClr>
                  </a:solidFill>
                  <a:ln w="9525" cap="flat" cmpd="sng" algn="ctr">
                    <a:solidFill>
                      <a:schemeClr val="lt1">
                        <a:alpha val="50000"/>
                      </a:schemeClr>
                    </a:solidFill>
                    <a:round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pt-BR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0"/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'Base de dados'!$A$133:$A$138</c15:sqref>
                        </c15:formulaRef>
                      </c:ext>
                    </c:extLst>
                    <c:strCache>
                      <c:ptCount val="6"/>
                      <c:pt idx="0">
                        <c:v>Renda Fixa</c:v>
                      </c:pt>
                      <c:pt idx="1">
                        <c:v>Renda Variável</c:v>
                      </c:pt>
                      <c:pt idx="2">
                        <c:v>Investimentos Estruturados</c:v>
                      </c:pt>
                      <c:pt idx="3">
                        <c:v>Invest. no Exterior</c:v>
                      </c:pt>
                      <c:pt idx="4">
                        <c:v>Imóveis</c:v>
                      </c:pt>
                      <c:pt idx="5">
                        <c:v>Empréstimos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'Base de dados'!$B$133:$B$138</c15:sqref>
                        </c15:formulaRef>
                      </c:ext>
                    </c:extLst>
                    <c:numCache>
                      <c:formatCode>General</c:formatCode>
                      <c:ptCount val="6"/>
                    </c:numCache>
                  </c:numRef>
                </c:val>
              </c15:ser>
            </c15:filteredBarSeries>
            <c15:filteredBarSeries>
              <c15:ser>
                <c:idx val="1"/>
                <c:order val="1"/>
                <c:spPr>
                  <a:solidFill>
                    <a:schemeClr val="accent2">
                      <a:alpha val="85000"/>
                    </a:schemeClr>
                  </a:solidFill>
                  <a:ln w="9525" cap="flat" cmpd="sng" algn="ctr">
                    <a:solidFill>
                      <a:schemeClr val="lt1">
                        <a:alpha val="50000"/>
                      </a:schemeClr>
                    </a:solidFill>
                    <a:round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pt-BR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'Base de dados'!$A$133:$A$138</c15:sqref>
                        </c15:formulaRef>
                      </c:ext>
                    </c:extLst>
                    <c:strCache>
                      <c:ptCount val="6"/>
                      <c:pt idx="0">
                        <c:v>Renda Fixa</c:v>
                      </c:pt>
                      <c:pt idx="1">
                        <c:v>Renda Variável</c:v>
                      </c:pt>
                      <c:pt idx="2">
                        <c:v>Investimentos Estruturados</c:v>
                      </c:pt>
                      <c:pt idx="3">
                        <c:v>Invest. no Exterior</c:v>
                      </c:pt>
                      <c:pt idx="4">
                        <c:v>Imóveis</c:v>
                      </c:pt>
                      <c:pt idx="5">
                        <c:v>Empréstimos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'Base de dados'!$C$133:$C$138</c15:sqref>
                        </c15:formulaRef>
                      </c:ext>
                    </c:extLst>
                    <c:numCache>
                      <c:formatCode>General</c:formatCode>
                      <c:ptCount val="6"/>
                    </c:numCache>
                  </c:numRef>
                </c:val>
              </c15:ser>
            </c15:filteredBarSeries>
            <c15:filteredBarSeries>
              <c15:ser>
                <c:idx val="2"/>
                <c:order val="2"/>
                <c:spPr>
                  <a:solidFill>
                    <a:schemeClr val="accent3">
                      <a:alpha val="85000"/>
                    </a:schemeClr>
                  </a:solidFill>
                  <a:ln w="9525" cap="flat" cmpd="sng" algn="ctr">
                    <a:solidFill>
                      <a:schemeClr val="lt1">
                        <a:alpha val="50000"/>
                      </a:schemeClr>
                    </a:solidFill>
                    <a:round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pt-BR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'Base de dados'!$A$133:$A$138</c15:sqref>
                        </c15:formulaRef>
                      </c:ext>
                    </c:extLst>
                    <c:strCache>
                      <c:ptCount val="6"/>
                      <c:pt idx="0">
                        <c:v>Renda Fixa</c:v>
                      </c:pt>
                      <c:pt idx="1">
                        <c:v>Renda Variável</c:v>
                      </c:pt>
                      <c:pt idx="2">
                        <c:v>Investimentos Estruturados</c:v>
                      </c:pt>
                      <c:pt idx="3">
                        <c:v>Invest. no Exterior</c:v>
                      </c:pt>
                      <c:pt idx="4">
                        <c:v>Imóveis</c:v>
                      </c:pt>
                      <c:pt idx="5">
                        <c:v>Empréstimos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'Base de dados'!$D$133:$D$138</c15:sqref>
                        </c15:formulaRef>
                      </c:ext>
                    </c:extLst>
                    <c:numCache>
                      <c:formatCode>General</c:formatCode>
                      <c:ptCount val="6"/>
                    </c:numCache>
                  </c:numRef>
                </c:val>
              </c15:ser>
            </c15:filteredBarSeries>
          </c:ext>
        </c:extLst>
      </c:barChart>
      <c:catAx>
        <c:axId val="137688064"/>
        <c:scaling>
          <c:orientation val="maxMin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3845760"/>
        <c:crosses val="autoZero"/>
        <c:auto val="1"/>
        <c:lblAlgn val="ctr"/>
        <c:lblOffset val="100"/>
        <c:noMultiLvlLbl val="0"/>
      </c:catAx>
      <c:valAx>
        <c:axId val="33845760"/>
        <c:scaling>
          <c:orientation val="minMax"/>
        </c:scaling>
        <c:delete val="0"/>
        <c:axPos val="t"/>
        <c:numFmt formatCode="0.00%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37688064"/>
        <c:crosses val="autoZero"/>
        <c:crossBetween val="between"/>
      </c:valAx>
      <c:spPr>
        <a:solidFill>
          <a:sysClr val="window" lastClr="FFFFFF"/>
        </a:solidFill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pt-BR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pt-BR" sz="1400">
                <a:solidFill>
                  <a:schemeClr val="tx1"/>
                </a:solidFill>
              </a:rPr>
              <a:t>Em milhões</a:t>
            </a:r>
          </a:p>
        </c:rich>
      </c:tx>
      <c:layout>
        <c:manualLayout>
          <c:xMode val="edge"/>
          <c:yMode val="edge"/>
          <c:x val="0.81342587769005525"/>
          <c:y val="0.87356321839080464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32824922336310886"/>
          <c:y val="5.755759673755137E-2"/>
          <c:w val="0.55984170641105513"/>
          <c:h val="0.88488480652489732"/>
        </c:manualLayout>
      </c:layout>
      <c:barChart>
        <c:barDir val="bar"/>
        <c:grouping val="clustered"/>
        <c:varyColors val="0"/>
        <c:ser>
          <c:idx val="3"/>
          <c:order val="0"/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'Base de dados'!$A$150:$A$155</c:f>
              <c:strCache>
                <c:ptCount val="6"/>
                <c:pt idx="0">
                  <c:v>Renda Fixa</c:v>
                </c:pt>
                <c:pt idx="1">
                  <c:v>Renda Variável</c:v>
                </c:pt>
                <c:pt idx="2">
                  <c:v>Investimentos Estruturados</c:v>
                </c:pt>
                <c:pt idx="3">
                  <c:v>Invest. no Exterior</c:v>
                </c:pt>
                <c:pt idx="4">
                  <c:v>Imóveis</c:v>
                </c:pt>
                <c:pt idx="5">
                  <c:v>Empréstimos</c:v>
                </c:pt>
              </c:strCache>
            </c:strRef>
          </c:cat>
          <c:val>
            <c:numRef>
              <c:f>'Base de dados'!$E$150:$E$155</c:f>
              <c:numCache>
                <c:formatCode>0.00%</c:formatCode>
                <c:ptCount val="6"/>
                <c:pt idx="0">
                  <c:v>0.81679999999999997</c:v>
                </c:pt>
                <c:pt idx="1">
                  <c:v>2.2599999999999999E-2</c:v>
                </c:pt>
                <c:pt idx="2">
                  <c:v>4.5400000000000003E-2</c:v>
                </c:pt>
                <c:pt idx="3">
                  <c:v>0</c:v>
                </c:pt>
                <c:pt idx="4">
                  <c:v>7.8299999999999995E-2</c:v>
                </c:pt>
                <c:pt idx="5">
                  <c:v>3.6900000000000002E-2</c:v>
                </c:pt>
              </c:numCache>
            </c:numRef>
          </c:val>
        </c:ser>
        <c:ser>
          <c:idx val="4"/>
          <c:order val="1"/>
          <c:spPr>
            <a:solidFill>
              <a:schemeClr val="accent3">
                <a:lumMod val="50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'Base de dados'!$A$150:$A$155</c:f>
              <c:strCache>
                <c:ptCount val="6"/>
                <c:pt idx="0">
                  <c:v>Renda Fixa</c:v>
                </c:pt>
                <c:pt idx="1">
                  <c:v>Renda Variável</c:v>
                </c:pt>
                <c:pt idx="2">
                  <c:v>Investimentos Estruturados</c:v>
                </c:pt>
                <c:pt idx="3">
                  <c:v>Invest. no Exterior</c:v>
                </c:pt>
                <c:pt idx="4">
                  <c:v>Imóveis</c:v>
                </c:pt>
                <c:pt idx="5">
                  <c:v>Empréstimos</c:v>
                </c:pt>
              </c:strCache>
            </c:strRef>
          </c:cat>
          <c:val>
            <c:numRef>
              <c:f>'Base de dados'!$F$150:$F$155</c:f>
              <c:numCache>
                <c:formatCode>_("R$ "* #,##0.00_);_("R$ "* \(#,##0.00\);_("R$ "* "-"??_);_(@_)</c:formatCode>
                <c:ptCount val="6"/>
                <c:pt idx="0">
                  <c:v>964.27254361999996</c:v>
                </c:pt>
                <c:pt idx="1">
                  <c:v>26.736400230000001</c:v>
                </c:pt>
                <c:pt idx="2">
                  <c:v>53.64301983</c:v>
                </c:pt>
                <c:pt idx="3">
                  <c:v>0</c:v>
                </c:pt>
                <c:pt idx="4">
                  <c:v>92.449390440000002</c:v>
                </c:pt>
                <c:pt idx="5">
                  <c:v>43.609425960000003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36695296"/>
        <c:axId val="33851648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spPr>
                  <a:solidFill>
                    <a:schemeClr val="accent1">
                      <a:alpha val="85000"/>
                    </a:schemeClr>
                  </a:solidFill>
                  <a:ln w="9525" cap="flat" cmpd="sng" algn="ctr">
                    <a:solidFill>
                      <a:schemeClr val="lt1">
                        <a:alpha val="50000"/>
                      </a:schemeClr>
                    </a:solidFill>
                    <a:round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pt-BR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0"/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'Base de dados'!$A$150:$A$155</c15:sqref>
                        </c15:formulaRef>
                      </c:ext>
                    </c:extLst>
                    <c:strCache>
                      <c:ptCount val="6"/>
                      <c:pt idx="0">
                        <c:v>Renda Fixa</c:v>
                      </c:pt>
                      <c:pt idx="1">
                        <c:v>Renda Variável</c:v>
                      </c:pt>
                      <c:pt idx="2">
                        <c:v>Investimentos Estruturados</c:v>
                      </c:pt>
                      <c:pt idx="3">
                        <c:v>Invest. no Exterior</c:v>
                      </c:pt>
                      <c:pt idx="4">
                        <c:v>Imóveis</c:v>
                      </c:pt>
                      <c:pt idx="5">
                        <c:v>Empréstimos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'Base de dados'!$B$150:$B$155</c15:sqref>
                        </c15:formulaRef>
                      </c:ext>
                    </c:extLst>
                    <c:numCache>
                      <c:formatCode>General</c:formatCode>
                      <c:ptCount val="6"/>
                    </c:numCache>
                  </c:numRef>
                </c:val>
              </c15:ser>
            </c15:filteredBarSeries>
            <c15:filteredBarSeries>
              <c15:ser>
                <c:idx val="1"/>
                <c:order val="1"/>
                <c:spPr>
                  <a:solidFill>
                    <a:schemeClr val="accent2">
                      <a:alpha val="85000"/>
                    </a:schemeClr>
                  </a:solidFill>
                  <a:ln w="9525" cap="flat" cmpd="sng" algn="ctr">
                    <a:solidFill>
                      <a:schemeClr val="lt1">
                        <a:alpha val="50000"/>
                      </a:schemeClr>
                    </a:solidFill>
                    <a:round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pt-BR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'Base de dados'!$A$150:$A$155</c15:sqref>
                        </c15:formulaRef>
                      </c:ext>
                    </c:extLst>
                    <c:strCache>
                      <c:ptCount val="6"/>
                      <c:pt idx="0">
                        <c:v>Renda Fixa</c:v>
                      </c:pt>
                      <c:pt idx="1">
                        <c:v>Renda Variável</c:v>
                      </c:pt>
                      <c:pt idx="2">
                        <c:v>Investimentos Estruturados</c:v>
                      </c:pt>
                      <c:pt idx="3">
                        <c:v>Invest. no Exterior</c:v>
                      </c:pt>
                      <c:pt idx="4">
                        <c:v>Imóveis</c:v>
                      </c:pt>
                      <c:pt idx="5">
                        <c:v>Empréstimos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'Base de dados'!$C$150:$C$155</c15:sqref>
                        </c15:formulaRef>
                      </c:ext>
                    </c:extLst>
                    <c:numCache>
                      <c:formatCode>General</c:formatCode>
                      <c:ptCount val="6"/>
                    </c:numCache>
                  </c:numRef>
                </c:val>
              </c15:ser>
            </c15:filteredBarSeries>
            <c15:filteredBarSeries>
              <c15:ser>
                <c:idx val="2"/>
                <c:order val="2"/>
                <c:spPr>
                  <a:solidFill>
                    <a:schemeClr val="accent3">
                      <a:alpha val="85000"/>
                    </a:schemeClr>
                  </a:solidFill>
                  <a:ln w="9525" cap="flat" cmpd="sng" algn="ctr">
                    <a:solidFill>
                      <a:schemeClr val="lt1">
                        <a:alpha val="50000"/>
                      </a:schemeClr>
                    </a:solidFill>
                    <a:round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pt-BR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'Base de dados'!$A$150:$A$155</c15:sqref>
                        </c15:formulaRef>
                      </c:ext>
                    </c:extLst>
                    <c:strCache>
                      <c:ptCount val="6"/>
                      <c:pt idx="0">
                        <c:v>Renda Fixa</c:v>
                      </c:pt>
                      <c:pt idx="1">
                        <c:v>Renda Variável</c:v>
                      </c:pt>
                      <c:pt idx="2">
                        <c:v>Investimentos Estruturados</c:v>
                      </c:pt>
                      <c:pt idx="3">
                        <c:v>Invest. no Exterior</c:v>
                      </c:pt>
                      <c:pt idx="4">
                        <c:v>Imóveis</c:v>
                      </c:pt>
                      <c:pt idx="5">
                        <c:v>Empréstimos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'Base de dados'!$D$150:$D$155</c15:sqref>
                        </c15:formulaRef>
                      </c:ext>
                    </c:extLst>
                    <c:numCache>
                      <c:formatCode>General</c:formatCode>
                      <c:ptCount val="6"/>
                    </c:numCache>
                  </c:numRef>
                </c:val>
              </c15:ser>
            </c15:filteredBarSeries>
          </c:ext>
        </c:extLst>
      </c:barChart>
      <c:catAx>
        <c:axId val="136695296"/>
        <c:scaling>
          <c:orientation val="maxMin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3851648"/>
        <c:crosses val="autoZero"/>
        <c:auto val="1"/>
        <c:lblAlgn val="ctr"/>
        <c:lblOffset val="100"/>
        <c:noMultiLvlLbl val="0"/>
      </c:catAx>
      <c:valAx>
        <c:axId val="33851648"/>
        <c:scaling>
          <c:orientation val="minMax"/>
        </c:scaling>
        <c:delete val="0"/>
        <c:axPos val="t"/>
        <c:numFmt formatCode="0.00%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366952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pt-BR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pt-BR" sz="1400">
                <a:solidFill>
                  <a:schemeClr val="tx1"/>
                </a:solidFill>
              </a:rPr>
              <a:t>Em milhões</a:t>
            </a:r>
          </a:p>
        </c:rich>
      </c:tx>
      <c:layout>
        <c:manualLayout>
          <c:xMode val="edge"/>
          <c:yMode val="edge"/>
          <c:x val="0.80586538424566545"/>
          <c:y val="0.80639204357406835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30850595082264332"/>
          <c:y val="7.2497251730865492E-2"/>
          <c:w val="0.59647421310187876"/>
          <c:h val="0.88488480652489732"/>
        </c:manualLayout>
      </c:layout>
      <c:barChart>
        <c:barDir val="bar"/>
        <c:grouping val="clustered"/>
        <c:varyColors val="0"/>
        <c:ser>
          <c:idx val="3"/>
          <c:order val="0"/>
          <c:spPr>
            <a:solidFill>
              <a:schemeClr val="accent4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accent3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'Base de dados'!$A$167:$A$172</c:f>
              <c:strCache>
                <c:ptCount val="6"/>
                <c:pt idx="0">
                  <c:v>Renda Fixa</c:v>
                </c:pt>
                <c:pt idx="1">
                  <c:v>Renda Variável</c:v>
                </c:pt>
                <c:pt idx="2">
                  <c:v>Investimentos Estruturados</c:v>
                </c:pt>
                <c:pt idx="3">
                  <c:v>Invest. no Exterior</c:v>
                </c:pt>
                <c:pt idx="4">
                  <c:v>Imóveis</c:v>
                </c:pt>
                <c:pt idx="5">
                  <c:v>Empréstimos</c:v>
                </c:pt>
              </c:strCache>
            </c:strRef>
          </c:cat>
          <c:val>
            <c:numRef>
              <c:f>'Base de dados'!$E$167:$E$172</c:f>
              <c:numCache>
                <c:formatCode>0.00%</c:formatCode>
                <c:ptCount val="6"/>
                <c:pt idx="0">
                  <c:v>0.83599999999999997</c:v>
                </c:pt>
                <c:pt idx="1">
                  <c:v>2.12E-2</c:v>
                </c:pt>
                <c:pt idx="2">
                  <c:v>5.0799999999999998E-2</c:v>
                </c:pt>
                <c:pt idx="3">
                  <c:v>0</c:v>
                </c:pt>
                <c:pt idx="4">
                  <c:v>0.06</c:v>
                </c:pt>
                <c:pt idx="5">
                  <c:v>3.2000000000000001E-2</c:v>
                </c:pt>
              </c:numCache>
            </c:numRef>
          </c:val>
        </c:ser>
        <c:ser>
          <c:idx val="4"/>
          <c:order val="1"/>
          <c:spPr>
            <a:solidFill>
              <a:schemeClr val="accent3">
                <a:lumMod val="50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pt-B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'Base de dados'!$A$167:$A$172</c:f>
              <c:strCache>
                <c:ptCount val="6"/>
                <c:pt idx="0">
                  <c:v>Renda Fixa</c:v>
                </c:pt>
                <c:pt idx="1">
                  <c:v>Renda Variável</c:v>
                </c:pt>
                <c:pt idx="2">
                  <c:v>Investimentos Estruturados</c:v>
                </c:pt>
                <c:pt idx="3">
                  <c:v>Invest. no Exterior</c:v>
                </c:pt>
                <c:pt idx="4">
                  <c:v>Imóveis</c:v>
                </c:pt>
                <c:pt idx="5">
                  <c:v>Empréstimos</c:v>
                </c:pt>
              </c:strCache>
            </c:strRef>
          </c:cat>
          <c:val>
            <c:numRef>
              <c:f>'Base de dados'!$F$167:$F$172</c:f>
              <c:numCache>
                <c:formatCode>_("R$ "* #,##0.00_);_("R$ "* \(#,##0.00\);_("R$ "* "-"??_);_(@_)</c:formatCode>
                <c:ptCount val="6"/>
                <c:pt idx="0">
                  <c:v>216.37691247000001</c:v>
                </c:pt>
                <c:pt idx="1">
                  <c:v>5.47551817</c:v>
                </c:pt>
                <c:pt idx="2">
                  <c:v>13.15497332</c:v>
                </c:pt>
                <c:pt idx="3">
                  <c:v>0</c:v>
                </c:pt>
                <c:pt idx="4">
                  <c:v>15.52856323</c:v>
                </c:pt>
                <c:pt idx="5">
                  <c:v>8.2753508300000007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18172672"/>
        <c:axId val="33869184"/>
        <c:extLst>
          <c:ext xmlns:c15="http://schemas.microsoft.com/office/drawing/2012/chart" uri="{02D57815-91ED-43cb-92C2-25804820EDAC}">
            <c15:filteredBarSeries>
              <c15:ser>
                <c:idx val="0"/>
                <c:order val="0"/>
                <c:spPr>
                  <a:solidFill>
                    <a:schemeClr val="accent1">
                      <a:alpha val="85000"/>
                    </a:schemeClr>
                  </a:solidFill>
                  <a:ln w="9525" cap="flat" cmpd="sng" algn="ctr">
                    <a:solidFill>
                      <a:schemeClr val="lt1">
                        <a:alpha val="50000"/>
                      </a:schemeClr>
                    </a:solidFill>
                    <a:round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pt-BR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0"/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'Base de dados'!$A$167:$A$172</c15:sqref>
                        </c15:formulaRef>
                      </c:ext>
                    </c:extLst>
                    <c:strCache>
                      <c:ptCount val="6"/>
                      <c:pt idx="0">
                        <c:v>Renda Fixa</c:v>
                      </c:pt>
                      <c:pt idx="1">
                        <c:v>Renda Variável</c:v>
                      </c:pt>
                      <c:pt idx="2">
                        <c:v>Investimentos Estruturados</c:v>
                      </c:pt>
                      <c:pt idx="3">
                        <c:v>Invest. no Exterior</c:v>
                      </c:pt>
                      <c:pt idx="4">
                        <c:v>Imóveis</c:v>
                      </c:pt>
                      <c:pt idx="5">
                        <c:v>Empréstimos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'Base de dados'!$B$167:$B$172</c15:sqref>
                        </c15:formulaRef>
                      </c:ext>
                    </c:extLst>
                    <c:numCache>
                      <c:formatCode>General</c:formatCode>
                      <c:ptCount val="6"/>
                    </c:numCache>
                  </c:numRef>
                </c:val>
              </c15:ser>
            </c15:filteredBarSeries>
            <c15:filteredBarSeries>
              <c15:ser>
                <c:idx val="1"/>
                <c:order val="1"/>
                <c:spPr>
                  <a:solidFill>
                    <a:schemeClr val="accent2">
                      <a:alpha val="85000"/>
                    </a:schemeClr>
                  </a:solidFill>
                  <a:ln w="9525" cap="flat" cmpd="sng" algn="ctr">
                    <a:solidFill>
                      <a:schemeClr val="lt1">
                        <a:alpha val="50000"/>
                      </a:schemeClr>
                    </a:solidFill>
                    <a:round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pt-BR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'Base de dados'!$A$167:$A$172</c15:sqref>
                        </c15:formulaRef>
                      </c:ext>
                    </c:extLst>
                    <c:strCache>
                      <c:ptCount val="6"/>
                      <c:pt idx="0">
                        <c:v>Renda Fixa</c:v>
                      </c:pt>
                      <c:pt idx="1">
                        <c:v>Renda Variável</c:v>
                      </c:pt>
                      <c:pt idx="2">
                        <c:v>Investimentos Estruturados</c:v>
                      </c:pt>
                      <c:pt idx="3">
                        <c:v>Invest. no Exterior</c:v>
                      </c:pt>
                      <c:pt idx="4">
                        <c:v>Imóveis</c:v>
                      </c:pt>
                      <c:pt idx="5">
                        <c:v>Empréstimos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'Base de dados'!$C$167:$C$172</c15:sqref>
                        </c15:formulaRef>
                      </c:ext>
                    </c:extLst>
                    <c:numCache>
                      <c:formatCode>General</c:formatCode>
                      <c:ptCount val="6"/>
                    </c:numCache>
                  </c:numRef>
                </c:val>
              </c15:ser>
            </c15:filteredBarSeries>
            <c15:filteredBarSeries>
              <c15:ser>
                <c:idx val="2"/>
                <c:order val="2"/>
                <c:spPr>
                  <a:solidFill>
                    <a:schemeClr val="accent3">
                      <a:alpha val="85000"/>
                    </a:schemeClr>
                  </a:solidFill>
                  <a:ln w="9525" cap="flat" cmpd="sng" algn="ctr">
                    <a:solidFill>
                      <a:schemeClr val="lt1">
                        <a:alpha val="50000"/>
                      </a:schemeClr>
                    </a:solidFill>
                    <a:round/>
                  </a:ln>
                  <a:effectLst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1" i="0" u="none" strike="noStrike" kern="120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pt-BR"/>
                    </a:p>
                  </c:txPr>
                  <c:dLblPos val="inEnd"/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>
                            <a:solidFill>
                              <a:schemeClr val="dk1">
                                <a:lumMod val="50000"/>
                                <a:lumOff val="50000"/>
                              </a:schemeClr>
                            </a:solidFill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'Base de dados'!$A$167:$A$172</c15:sqref>
                        </c15:formulaRef>
                      </c:ext>
                    </c:extLst>
                    <c:strCache>
                      <c:ptCount val="6"/>
                      <c:pt idx="0">
                        <c:v>Renda Fixa</c:v>
                      </c:pt>
                      <c:pt idx="1">
                        <c:v>Renda Variável</c:v>
                      </c:pt>
                      <c:pt idx="2">
                        <c:v>Investimentos Estruturados</c:v>
                      </c:pt>
                      <c:pt idx="3">
                        <c:v>Invest. no Exterior</c:v>
                      </c:pt>
                      <c:pt idx="4">
                        <c:v>Imóveis</c:v>
                      </c:pt>
                      <c:pt idx="5">
                        <c:v>Empréstimos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'Base de dados'!$D$167:$D$172</c15:sqref>
                        </c15:formulaRef>
                      </c:ext>
                    </c:extLst>
                    <c:numCache>
                      <c:formatCode>General</c:formatCode>
                      <c:ptCount val="6"/>
                    </c:numCache>
                  </c:numRef>
                </c:val>
              </c15:ser>
            </c15:filteredBarSeries>
          </c:ext>
        </c:extLst>
      </c:barChart>
      <c:catAx>
        <c:axId val="118172672"/>
        <c:scaling>
          <c:orientation val="maxMin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cap="all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33869184"/>
        <c:crosses val="autoZero"/>
        <c:auto val="1"/>
        <c:lblAlgn val="ctr"/>
        <c:lblOffset val="100"/>
        <c:noMultiLvlLbl val="0"/>
      </c:catAx>
      <c:valAx>
        <c:axId val="33869184"/>
        <c:scaling>
          <c:orientation val="minMax"/>
        </c:scaling>
        <c:delete val="0"/>
        <c:axPos val="t"/>
        <c:numFmt formatCode="0.00%" sourceLinked="1"/>
        <c:majorTickMark val="none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181726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pt-BR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pt-BR" sz="2000" b="1">
                <a:solidFill>
                  <a:schemeClr val="tx1"/>
                </a:solidFill>
              </a:rPr>
              <a:t>Rentabilidade</a:t>
            </a:r>
            <a:r>
              <a:rPr lang="pt-BR" sz="2000" b="1" baseline="0">
                <a:solidFill>
                  <a:schemeClr val="tx1"/>
                </a:solidFill>
              </a:rPr>
              <a:t> Acumulada 2010 - 2016</a:t>
            </a:r>
            <a:endParaRPr lang="pt-BR" sz="2000" b="1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010223612878086"/>
          <c:y val="0.17171296296296296"/>
          <c:w val="0.86261974349276205"/>
          <c:h val="0.54161380869058029"/>
        </c:manualLayout>
      </c:layout>
      <c:lineChart>
        <c:grouping val="standard"/>
        <c:varyColors val="0"/>
        <c:ser>
          <c:idx val="0"/>
          <c:order val="0"/>
          <c:tx>
            <c:strRef>
              <c:f>'Benefícios 1'!$A$17</c:f>
              <c:strCache>
                <c:ptCount val="1"/>
                <c:pt idx="0">
                  <c:v>Benefícios I</c:v>
                </c:pt>
              </c:strCache>
            </c:strRef>
          </c:tx>
          <c:spPr>
            <a:ln w="28575" cap="rnd">
              <a:solidFill>
                <a:schemeClr val="accent6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'Benefícios 1'!$B$16:$H$16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'Benefícios 1'!$B$17:$H$17</c:f>
              <c:numCache>
                <c:formatCode>0.00</c:formatCode>
                <c:ptCount val="7"/>
                <c:pt idx="0">
                  <c:v>10.58</c:v>
                </c:pt>
                <c:pt idx="1">
                  <c:v>24.579427999999993</c:v>
                </c:pt>
                <c:pt idx="2">
                  <c:v>41.871052606400006</c:v>
                </c:pt>
                <c:pt idx="3">
                  <c:v>55.079247604055851</c:v>
                </c:pt>
                <c:pt idx="4">
                  <c:v>73.239027498490785</c:v>
                </c:pt>
                <c:pt idx="5">
                  <c:v>101.62006502870943</c:v>
                </c:pt>
                <c:pt idx="6">
                  <c:v>125.53815599525353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'Benefícios 1'!$A$18</c:f>
              <c:strCache>
                <c:ptCount val="1"/>
                <c:pt idx="0">
                  <c:v>CDI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'Benefícios 1'!$B$16:$H$16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'Benefícios 1'!$B$18:$H$18</c:f>
              <c:numCache>
                <c:formatCode>0.00</c:formatCode>
                <c:ptCount val="7"/>
                <c:pt idx="0">
                  <c:v>9.7606688185759793</c:v>
                </c:pt>
                <c:pt idx="1">
                  <c:v>22.485998207312097</c:v>
                </c:pt>
                <c:pt idx="2">
                  <c:v>32.783222056674852</c:v>
                </c:pt>
                <c:pt idx="3">
                  <c:v>43.484644599668144</c:v>
                </c:pt>
                <c:pt idx="4">
                  <c:v>59.012782059756333</c:v>
                </c:pt>
                <c:pt idx="5">
                  <c:v>80.102027445609366</c:v>
                </c:pt>
                <c:pt idx="6">
                  <c:v>105.30651211958686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'Benefícios 1'!$A$19</c:f>
              <c:strCache>
                <c:ptCount val="1"/>
                <c:pt idx="0">
                  <c:v>Meta Atuarial</c:v>
                </c:pt>
              </c:strCache>
            </c:strRef>
          </c:tx>
          <c:spPr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'Benefícios 1'!$B$16:$H$16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'Benefícios 1'!$B$19:$H$19</c:f>
              <c:numCache>
                <c:formatCode>0.00</c:formatCode>
                <c:ptCount val="7"/>
                <c:pt idx="0">
                  <c:v>11.927188938766653</c:v>
                </c:pt>
                <c:pt idx="1">
                  <c:v>24.788640789283136</c:v>
                </c:pt>
                <c:pt idx="2">
                  <c:v>38.841446374138577</c:v>
                </c:pt>
                <c:pt idx="3">
                  <c:v>53.937080827778125</c:v>
                </c:pt>
                <c:pt idx="4">
                  <c:v>71.881756261683066</c:v>
                </c:pt>
                <c:pt idx="5">
                  <c:v>100.27024402590112</c:v>
                </c:pt>
                <c:pt idx="6">
                  <c:v>125.82128423173384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3314816"/>
        <c:axId val="106894400"/>
      </c:lineChart>
      <c:catAx>
        <c:axId val="1133148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06894400"/>
        <c:crossesAt val="0"/>
        <c:auto val="1"/>
        <c:lblAlgn val="ctr"/>
        <c:lblOffset val="100"/>
        <c:noMultiLvlLbl val="0"/>
      </c:catAx>
      <c:valAx>
        <c:axId val="1068944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1331481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2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pt-BR" sz="2000" b="1">
                <a:solidFill>
                  <a:schemeClr val="tx1"/>
                </a:solidFill>
              </a:rPr>
              <a:t>Rentabilidade</a:t>
            </a:r>
            <a:r>
              <a:rPr lang="pt-BR" sz="2000" b="1" baseline="0">
                <a:solidFill>
                  <a:schemeClr val="tx1"/>
                </a:solidFill>
              </a:rPr>
              <a:t> Acumulada 2010 - 2016</a:t>
            </a:r>
            <a:endParaRPr lang="pt-BR" sz="2000" b="1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010223612878086"/>
          <c:y val="0.17171296296296296"/>
          <c:w val="0.86261974349276205"/>
          <c:h val="0.54161380869058029"/>
        </c:manualLayout>
      </c:layout>
      <c:lineChart>
        <c:grouping val="standard"/>
        <c:varyColors val="0"/>
        <c:ser>
          <c:idx val="0"/>
          <c:order val="0"/>
          <c:tx>
            <c:strRef>
              <c:f>'Multifuturo I'!$A$17</c:f>
              <c:strCache>
                <c:ptCount val="1"/>
                <c:pt idx="0">
                  <c:v>Multifuturo I</c:v>
                </c:pt>
              </c:strCache>
            </c:strRef>
          </c:tx>
          <c:spPr>
            <a:ln w="28575" cap="rnd">
              <a:solidFill>
                <a:schemeClr val="accent6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'Multifuturo I'!$B$16:$H$16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'Multifuturo I'!$B$17:$H$17</c:f>
              <c:numCache>
                <c:formatCode>0.00</c:formatCode>
                <c:ptCount val="7"/>
                <c:pt idx="0">
                  <c:v>10.66</c:v>
                </c:pt>
                <c:pt idx="1">
                  <c:v>24.802347999999984</c:v>
                </c:pt>
                <c:pt idx="2">
                  <c:v>42.411959302799971</c:v>
                </c:pt>
                <c:pt idx="3">
                  <c:v>50.529440983059558</c:v>
                </c:pt>
                <c:pt idx="4">
                  <c:v>67.870432584308006</c:v>
                </c:pt>
                <c:pt idx="5">
                  <c:v>94.982927890312709</c:v>
                </c:pt>
                <c:pt idx="6">
                  <c:v>119.09525698472456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'Multifuturo I'!$A$18</c:f>
              <c:strCache>
                <c:ptCount val="1"/>
                <c:pt idx="0">
                  <c:v>CDI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'Multifuturo I'!$B$16:$H$16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'Multifuturo I'!$B$18:$H$18</c:f>
              <c:numCache>
                <c:formatCode>0.00</c:formatCode>
                <c:ptCount val="7"/>
                <c:pt idx="0">
                  <c:v>9.7606688185759793</c:v>
                </c:pt>
                <c:pt idx="1">
                  <c:v>22.485998207312097</c:v>
                </c:pt>
                <c:pt idx="2">
                  <c:v>32.783222056674852</c:v>
                </c:pt>
                <c:pt idx="3">
                  <c:v>43.484644599668144</c:v>
                </c:pt>
                <c:pt idx="4">
                  <c:v>59.012782059756333</c:v>
                </c:pt>
                <c:pt idx="5">
                  <c:v>80.102027445609366</c:v>
                </c:pt>
                <c:pt idx="6">
                  <c:v>105.30651211958686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'Multifuturo I'!$A$19</c:f>
              <c:strCache>
                <c:ptCount val="1"/>
                <c:pt idx="0">
                  <c:v>Meta Atuarial</c:v>
                </c:pt>
              </c:strCache>
            </c:strRef>
          </c:tx>
          <c:spPr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'Multifuturo I'!$B$16:$H$16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'Multifuturo I'!$B$19:$H$19</c:f>
              <c:numCache>
                <c:formatCode>0.00</c:formatCode>
                <c:ptCount val="7"/>
                <c:pt idx="0">
                  <c:v>11.927188938766653</c:v>
                </c:pt>
                <c:pt idx="1">
                  <c:v>24.788640789283136</c:v>
                </c:pt>
                <c:pt idx="2">
                  <c:v>38.841446374138577</c:v>
                </c:pt>
                <c:pt idx="3">
                  <c:v>53.937080827778125</c:v>
                </c:pt>
                <c:pt idx="4">
                  <c:v>71.881756261683066</c:v>
                </c:pt>
                <c:pt idx="5">
                  <c:v>100.27024402590112</c:v>
                </c:pt>
                <c:pt idx="6">
                  <c:v>125.82128423173384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2347648"/>
        <c:axId val="105439232"/>
      </c:lineChart>
      <c:catAx>
        <c:axId val="1123476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05439232"/>
        <c:crossesAt val="0"/>
        <c:auto val="1"/>
        <c:lblAlgn val="ctr"/>
        <c:lblOffset val="100"/>
        <c:noMultiLvlLbl val="0"/>
      </c:catAx>
      <c:valAx>
        <c:axId val="105439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12347648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2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pt-BR" sz="2000" b="1">
                <a:solidFill>
                  <a:schemeClr val="tx1"/>
                </a:solidFill>
              </a:rPr>
              <a:t>Rentabilidade</a:t>
            </a:r>
            <a:r>
              <a:rPr lang="pt-BR" sz="2000" b="1" baseline="0">
                <a:solidFill>
                  <a:schemeClr val="tx1"/>
                </a:solidFill>
              </a:rPr>
              <a:t> Acumulada 2010 - 2016</a:t>
            </a:r>
            <a:endParaRPr lang="pt-BR" sz="2000" b="1">
              <a:solidFill>
                <a:schemeClr val="tx1"/>
              </a:solidFill>
            </a:endParaRP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010223612878086"/>
          <c:y val="0.17171296296296296"/>
          <c:w val="0.86261974349276205"/>
          <c:h val="0.54161380869058029"/>
        </c:manualLayout>
      </c:layout>
      <c:lineChart>
        <c:grouping val="standard"/>
        <c:varyColors val="0"/>
        <c:ser>
          <c:idx val="0"/>
          <c:order val="0"/>
          <c:tx>
            <c:strRef>
              <c:f>'Multifuturo II'!$A$17</c:f>
              <c:strCache>
                <c:ptCount val="1"/>
                <c:pt idx="0">
                  <c:v>Multifuturo II</c:v>
                </c:pt>
              </c:strCache>
            </c:strRef>
          </c:tx>
          <c:spPr>
            <a:ln w="28575" cap="rnd">
              <a:solidFill>
                <a:schemeClr val="accent6">
                  <a:lumMod val="5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'Multifuturo II'!$B$16:$H$16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'Multifuturo II'!$B$17:$H$17</c:f>
              <c:numCache>
                <c:formatCode>0.00</c:formatCode>
                <c:ptCount val="7"/>
                <c:pt idx="0">
                  <c:v>10.47</c:v>
                </c:pt>
                <c:pt idx="1">
                  <c:v>24.455502000000017</c:v>
                </c:pt>
                <c:pt idx="2">
                  <c:v>42.240193235800014</c:v>
                </c:pt>
                <c:pt idx="3">
                  <c:v>49.76469945797384</c:v>
                </c:pt>
                <c:pt idx="4">
                  <c:v>66.901619787775331</c:v>
                </c:pt>
                <c:pt idx="5">
                  <c:v>93.606345897081212</c:v>
                </c:pt>
                <c:pt idx="6">
                  <c:v>118.31598993027268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'Multifuturo II'!$A$18</c:f>
              <c:strCache>
                <c:ptCount val="1"/>
                <c:pt idx="0">
                  <c:v>CDI</c:v>
                </c:pt>
              </c:strCache>
            </c:strRef>
          </c:tx>
          <c:spPr>
            <a:ln w="28575" cap="rnd">
              <a:solidFill>
                <a:schemeClr val="accent1">
                  <a:lumMod val="60000"/>
                  <a:lumOff val="4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'Multifuturo II'!$B$16:$H$16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'Multifuturo II'!$B$18:$H$18</c:f>
              <c:numCache>
                <c:formatCode>0.00</c:formatCode>
                <c:ptCount val="7"/>
                <c:pt idx="0">
                  <c:v>9.7606688185759793</c:v>
                </c:pt>
                <c:pt idx="1">
                  <c:v>22.485998207312097</c:v>
                </c:pt>
                <c:pt idx="2">
                  <c:v>32.783222056674852</c:v>
                </c:pt>
                <c:pt idx="3">
                  <c:v>43.484644599668144</c:v>
                </c:pt>
                <c:pt idx="4">
                  <c:v>59.012782059756333</c:v>
                </c:pt>
                <c:pt idx="5">
                  <c:v>80.102027445609366</c:v>
                </c:pt>
                <c:pt idx="6">
                  <c:v>105.30651211958686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'Multifuturo II'!$A$19</c:f>
              <c:strCache>
                <c:ptCount val="1"/>
                <c:pt idx="0">
                  <c:v>Meta Atuarial</c:v>
                </c:pt>
              </c:strCache>
            </c:strRef>
          </c:tx>
          <c:spPr>
            <a:ln w="28575" cap="rnd">
              <a:solidFill>
                <a:schemeClr val="accent2">
                  <a:lumMod val="40000"/>
                  <a:lumOff val="60000"/>
                </a:schemeClr>
              </a:solidFill>
              <a:round/>
            </a:ln>
            <a:effectLst/>
          </c:spPr>
          <c:marker>
            <c:symbol val="none"/>
          </c:marker>
          <c:cat>
            <c:numRef>
              <c:f>'Multifuturo II'!$B$16:$H$16</c:f>
              <c:numCache>
                <c:formatCode>General</c:formatCode>
                <c:ptCount val="7"/>
                <c:pt idx="0">
                  <c:v>2010</c:v>
                </c:pt>
                <c:pt idx="1">
                  <c:v>2011</c:v>
                </c:pt>
                <c:pt idx="2">
                  <c:v>2012</c:v>
                </c:pt>
                <c:pt idx="3">
                  <c:v>2013</c:v>
                </c:pt>
                <c:pt idx="4">
                  <c:v>2014</c:v>
                </c:pt>
                <c:pt idx="5">
                  <c:v>2015</c:v>
                </c:pt>
                <c:pt idx="6">
                  <c:v>2016</c:v>
                </c:pt>
              </c:numCache>
            </c:numRef>
          </c:cat>
          <c:val>
            <c:numRef>
              <c:f>'Multifuturo II'!$B$19:$H$19</c:f>
              <c:numCache>
                <c:formatCode>0.00</c:formatCode>
                <c:ptCount val="7"/>
                <c:pt idx="0">
                  <c:v>11.927188938766653</c:v>
                </c:pt>
                <c:pt idx="1">
                  <c:v>24.788640789283136</c:v>
                </c:pt>
                <c:pt idx="2">
                  <c:v>38.841446374138577</c:v>
                </c:pt>
                <c:pt idx="3">
                  <c:v>53.937080827778125</c:v>
                </c:pt>
                <c:pt idx="4">
                  <c:v>71.881756261683066</c:v>
                </c:pt>
                <c:pt idx="5">
                  <c:v>100.27024402590112</c:v>
                </c:pt>
                <c:pt idx="6">
                  <c:v>125.82128423173384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7708800"/>
        <c:axId val="105442688"/>
      </c:lineChart>
      <c:catAx>
        <c:axId val="117708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05442688"/>
        <c:crossesAt val="0"/>
        <c:auto val="1"/>
        <c:lblAlgn val="ctr"/>
        <c:lblOffset val="100"/>
        <c:noMultiLvlLbl val="0"/>
      </c:catAx>
      <c:valAx>
        <c:axId val="105442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  <c:crossAx val="117708800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8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pt-BR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2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pt-BR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6F36D8-7D10-41EF-A878-B689CE1CDE22}" type="datetimeFigureOut">
              <a:rPr lang="pt-BR" smtClean="0"/>
              <a:t>06/06/2017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7545A6-9368-45BE-BAD1-179659C4982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73836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545A6-9368-45BE-BAD1-179659C49825}" type="slidenum">
              <a:rPr lang="pt-BR" smtClean="0"/>
              <a:t>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7787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545A6-9368-45BE-BAD1-179659C49825}" type="slidenum">
              <a:rPr lang="pt-BR" smtClean="0"/>
              <a:t>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374230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545A6-9368-45BE-BAD1-179659C49825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53908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545A6-9368-45BE-BAD1-179659C49825}" type="slidenum">
              <a:rPr lang="pt-BR" smtClean="0"/>
              <a:t>19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12759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545A6-9368-45BE-BAD1-179659C49825}" type="slidenum">
              <a:rPr lang="pt-BR" smtClean="0"/>
              <a:t>26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122952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545A6-9368-45BE-BAD1-179659C49825}" type="slidenum">
              <a:rPr lang="pt-BR" smtClean="0"/>
              <a:t>30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6486807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Data base: dezembro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545A6-9368-45BE-BAD1-179659C49825}" type="slidenum">
              <a:rPr lang="pt-BR" smtClean="0"/>
              <a:t>31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519978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Pesquisa </a:t>
            </a:r>
            <a:r>
              <a:rPr lang="pt-BR" dirty="0" err="1" smtClean="0"/>
              <a:t>Aditus</a:t>
            </a:r>
            <a:r>
              <a:rPr lang="pt-BR" dirty="0" smtClean="0"/>
              <a:t> 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545A6-9368-45BE-BAD1-179659C49825}" type="slidenum">
              <a:rPr lang="pt-BR" smtClean="0"/>
              <a:t>32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538029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Usar modelo de gráfico de</a:t>
            </a:r>
            <a:r>
              <a:rPr lang="pt-BR" baseline="0" dirty="0" smtClean="0"/>
              <a:t> área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7545A6-9368-45BE-BAD1-179659C49825}" type="slidenum">
              <a:rPr lang="pt-BR" smtClean="0"/>
              <a:t>41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60102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56DA7-0CDC-4C35-B093-BD807E05C55D}" type="datetimeFigureOut">
              <a:rPr lang="pt-BR" smtClean="0"/>
              <a:t>06/06/2017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F1B9E-54B7-4138-AABA-2F9E1F2A50F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33914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56DA7-0CDC-4C35-B093-BD807E05C55D}" type="datetimeFigureOut">
              <a:rPr lang="pt-BR" smtClean="0"/>
              <a:t>06/06/2017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F1B9E-54B7-4138-AABA-2F9E1F2A50F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53838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56DA7-0CDC-4C35-B093-BD807E05C55D}" type="datetimeFigureOut">
              <a:rPr lang="pt-BR" smtClean="0"/>
              <a:t>06/06/2017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F1B9E-54B7-4138-AABA-2F9E1F2A50F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6118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56DA7-0CDC-4C35-B093-BD807E05C55D}" type="datetimeFigureOut">
              <a:rPr lang="pt-BR" smtClean="0"/>
              <a:t>06/06/2017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F1B9E-54B7-4138-AABA-2F9E1F2A50F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83995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56DA7-0CDC-4C35-B093-BD807E05C55D}" type="datetimeFigureOut">
              <a:rPr lang="pt-BR" smtClean="0"/>
              <a:t>06/06/2017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F1B9E-54B7-4138-AABA-2F9E1F2A50F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62691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56DA7-0CDC-4C35-B093-BD807E05C55D}" type="datetimeFigureOut">
              <a:rPr lang="pt-BR" smtClean="0"/>
              <a:t>06/06/2017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F1B9E-54B7-4138-AABA-2F9E1F2A50F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53145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56DA7-0CDC-4C35-B093-BD807E05C55D}" type="datetimeFigureOut">
              <a:rPr lang="pt-BR" smtClean="0"/>
              <a:t>06/06/2017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F1B9E-54B7-4138-AABA-2F9E1F2A50F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73201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56DA7-0CDC-4C35-B093-BD807E05C55D}" type="datetimeFigureOut">
              <a:rPr lang="pt-BR" smtClean="0"/>
              <a:t>06/06/2017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F1B9E-54B7-4138-AABA-2F9E1F2A50F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365704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56DA7-0CDC-4C35-B093-BD807E05C55D}" type="datetimeFigureOut">
              <a:rPr lang="pt-BR" smtClean="0"/>
              <a:t>06/06/2017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F1B9E-54B7-4138-AABA-2F9E1F2A50F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757607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56DA7-0CDC-4C35-B093-BD807E05C55D}" type="datetimeFigureOut">
              <a:rPr lang="pt-BR" smtClean="0"/>
              <a:t>06/06/2017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F1B9E-54B7-4138-AABA-2F9E1F2A50F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198571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56DA7-0CDC-4C35-B093-BD807E05C55D}" type="datetimeFigureOut">
              <a:rPr lang="pt-BR" smtClean="0"/>
              <a:t>06/06/2017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BF1B9E-54B7-4138-AABA-2F9E1F2A50F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36045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656DA7-0CDC-4C35-B093-BD807E05C55D}" type="datetimeFigureOut">
              <a:rPr lang="pt-BR" smtClean="0"/>
              <a:t>06/06/2017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BF1B9E-54B7-4138-AABA-2F9E1F2A50F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7764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jpeg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png"/><Relationship Id="rId4" Type="http://schemas.openxmlformats.org/officeDocument/2006/relationships/image" Target="../media/image3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8.emf"/><Relationship Id="rId4" Type="http://schemas.openxmlformats.org/officeDocument/2006/relationships/image" Target="../media/image47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50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5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\\ServArq\ASCOM\Presta&#231;&#227;o%20de%20Contas\2017_Exerc_2016\apresentacaofotos\TREM%20BALA-%20Ana%20Vilela%20LETRA.mp3" TargetMode="External"/><Relationship Id="rId5" Type="http://schemas.openxmlformats.org/officeDocument/2006/relationships/image" Target="cid:0825bc7e-0295-4b8c-bd73-a19ddfa85fd6@lamprd80.prod.outlook.com" TargetMode="External"/><Relationship Id="rId4" Type="http://schemas.openxmlformats.org/officeDocument/2006/relationships/image" Target="../media/image5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cid:871d2b49-815b-4ca1-9146-84ce4fd8aae7@lamprd80.prod.outlook.com" TargetMode="External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Prestação de Contas\2017_Exerc_2016\Divulgação\PPT\palestras power point-capa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452"/>
          <a:stretch/>
        </p:blipFill>
        <p:spPr bwMode="auto">
          <a:xfrm>
            <a:off x="-36512" y="-27384"/>
            <a:ext cx="9180512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5401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658" y="0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 5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GESTÃO ADMINISTRATIVA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26" y="1925376"/>
            <a:ext cx="8818364" cy="1863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6300192" y="1377364"/>
            <a:ext cx="26238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Valores constantes em R$</a:t>
            </a:r>
            <a:endParaRPr lang="pt-BR" b="1" dirty="0"/>
          </a:p>
        </p:txBody>
      </p:sp>
      <p:sp>
        <p:nvSpPr>
          <p:cNvPr id="3" name="CaixaDeTexto 2"/>
          <p:cNvSpPr txBox="1"/>
          <p:nvPr/>
        </p:nvSpPr>
        <p:spPr>
          <a:xfrm>
            <a:off x="146124" y="5301208"/>
            <a:ext cx="24494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/>
              <a:t>Valor nominal R$ 11,5 milhões</a:t>
            </a:r>
            <a:endParaRPr lang="pt-BR" sz="1400" b="1" dirty="0"/>
          </a:p>
        </p:txBody>
      </p:sp>
    </p:spTree>
    <p:extLst>
      <p:ext uri="{BB962C8B-B14F-4D97-AF65-F5344CB8AC3E}">
        <p14:creationId xmlns:p14="http://schemas.microsoft.com/office/powerpoint/2010/main" val="17236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 5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128" y="930425"/>
            <a:ext cx="8368040" cy="4586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aixaDeTexto 8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GESTÃO ADMINISTRATIVA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0845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074" y="372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4329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 5"/>
          <p:cNvSpPr/>
          <p:nvPr/>
        </p:nvSpPr>
        <p:spPr>
          <a:xfrm>
            <a:off x="2488979" y="304331"/>
            <a:ext cx="6403503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2" name="CaixaDeTexto 1"/>
          <p:cNvSpPr txBox="1"/>
          <p:nvPr/>
        </p:nvSpPr>
        <p:spPr>
          <a:xfrm>
            <a:off x="1952687" y="1459949"/>
            <a:ext cx="5218095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pt-BR" sz="4000" b="1" dirty="0" smtClean="0">
                <a:solidFill>
                  <a:schemeClr val="accent3">
                    <a:lumMod val="75000"/>
                  </a:schemeClr>
                </a:solidFill>
              </a:rPr>
              <a:t>PLANO DE BENEFÍCIOS I</a:t>
            </a:r>
            <a:endParaRPr lang="pt-BR" sz="4000" b="1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1987103" y="2782669"/>
            <a:ext cx="5177123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pt-BR" sz="4000" b="1" dirty="0" smtClean="0">
                <a:solidFill>
                  <a:schemeClr val="accent6">
                    <a:lumMod val="75000"/>
                  </a:schemeClr>
                </a:solidFill>
              </a:rPr>
              <a:t>PLANO MULTIFUTURO I</a:t>
            </a:r>
            <a:endParaRPr lang="pt-BR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1907704" y="4077072"/>
            <a:ext cx="5313378" cy="707886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pt-BR" sz="4000" b="1" dirty="0" smtClean="0">
                <a:solidFill>
                  <a:schemeClr val="accent3">
                    <a:lumMod val="50000"/>
                  </a:schemeClr>
                </a:solidFill>
              </a:rPr>
              <a:t>PLANO MULTIFUTURO II</a:t>
            </a:r>
            <a:endParaRPr lang="pt-BR" sz="40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2987824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GESTÃO ADMINISTRATIVA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00383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GESTÃO ADMINISTRATIVA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7173538" y="1052738"/>
            <a:ext cx="926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/>
              <a:t>Em R$ mil</a:t>
            </a:r>
            <a:endParaRPr lang="pt-BR" sz="14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6" y="1447800"/>
            <a:ext cx="5772151" cy="39624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852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GESTÃO ADMINISTRATIVA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7245546" y="908722"/>
            <a:ext cx="926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/>
              <a:t>Em R$ mil</a:t>
            </a:r>
            <a:endParaRPr lang="pt-BR" sz="14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053" y="1386483"/>
            <a:ext cx="6324600" cy="4057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891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GESTÃO ADMINISTRATIVA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7101530" y="960985"/>
            <a:ext cx="9268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/>
              <a:t>Em R$ mil</a:t>
            </a:r>
            <a:endParaRPr lang="pt-BR" sz="1400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3912" y="1315566"/>
            <a:ext cx="6381751" cy="40576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392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144" y="128463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95" y="126640"/>
            <a:ext cx="7891413" cy="54759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5220072" y="1196754"/>
            <a:ext cx="12576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/>
              <a:t>Em percentual</a:t>
            </a:r>
            <a:endParaRPr lang="pt-BR" sz="1400" b="1" dirty="0"/>
          </a:p>
        </p:txBody>
      </p:sp>
    </p:spTree>
    <p:extLst>
      <p:ext uri="{BB962C8B-B14F-4D97-AF65-F5344CB8AC3E}">
        <p14:creationId xmlns:p14="http://schemas.microsoft.com/office/powerpoint/2010/main" val="209690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144" y="128463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839" y="61184"/>
            <a:ext cx="7540327" cy="5511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CaixaDeTexto 4"/>
          <p:cNvSpPr txBox="1"/>
          <p:nvPr/>
        </p:nvSpPr>
        <p:spPr>
          <a:xfrm>
            <a:off x="6050652" y="764706"/>
            <a:ext cx="12576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/>
              <a:t>Em percentual</a:t>
            </a:r>
            <a:endParaRPr lang="pt-BR" sz="1400" b="1" dirty="0"/>
          </a:p>
        </p:txBody>
      </p:sp>
    </p:spTree>
    <p:extLst>
      <p:ext uri="{BB962C8B-B14F-4D97-AF65-F5344CB8AC3E}">
        <p14:creationId xmlns:p14="http://schemas.microsoft.com/office/powerpoint/2010/main" val="1003841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4329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 5"/>
          <p:cNvSpPr/>
          <p:nvPr/>
        </p:nvSpPr>
        <p:spPr>
          <a:xfrm>
            <a:off x="2488979" y="304331"/>
            <a:ext cx="6403503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2915816" y="349572"/>
            <a:ext cx="59046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INFORMAÇÕES GERENCIAIS 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7526" y="960686"/>
            <a:ext cx="6428953" cy="4588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8496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4329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2411760" y="349572"/>
            <a:ext cx="6408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SEGURIDADE 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2488979" y="304331"/>
            <a:ext cx="6403503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2915816" y="349572"/>
            <a:ext cx="59046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INFORMAÇÕES GERENCIAIS 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7562820" y="1032993"/>
            <a:ext cx="12576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/>
              <a:t>Em percentual</a:t>
            </a:r>
            <a:endParaRPr lang="pt-BR" sz="1400" b="1" dirty="0"/>
          </a:p>
        </p:txBody>
      </p:sp>
      <p:graphicFrame>
        <p:nvGraphicFramePr>
          <p:cNvPr id="10" name="Gráfico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0958235"/>
              </p:ext>
            </p:extLst>
          </p:nvPr>
        </p:nvGraphicFramePr>
        <p:xfrm>
          <a:off x="311029" y="1510354"/>
          <a:ext cx="8445943" cy="3809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41344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503550" y="476672"/>
            <a:ext cx="8172908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800" b="1" u="sng" dirty="0" smtClean="0">
                <a:solidFill>
                  <a:schemeClr val="accent6">
                    <a:lumMod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Miriam" panose="020B0502050101010101" pitchFamily="34" charset="-79"/>
              </a:rPr>
              <a:t>Prestação </a:t>
            </a:r>
            <a:r>
              <a:rPr lang="pt-BR" sz="2800" b="1" u="sng" dirty="0">
                <a:solidFill>
                  <a:schemeClr val="accent6">
                    <a:lumMod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Miriam" panose="020B0502050101010101" pitchFamily="34" charset="-79"/>
              </a:rPr>
              <a:t>de </a:t>
            </a:r>
            <a:r>
              <a:rPr lang="pt-BR" sz="2800" b="1" u="sng" dirty="0" smtClean="0">
                <a:solidFill>
                  <a:schemeClr val="accent6">
                    <a:lumMod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Miriam" panose="020B0502050101010101" pitchFamily="34" charset="-79"/>
              </a:rPr>
              <a:t>Contas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800" b="1" dirty="0" smtClean="0">
                <a:solidFill>
                  <a:schemeClr val="accent6">
                    <a:lumMod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Miriam" panose="020B0502050101010101" pitchFamily="34" charset="-79"/>
              </a:rPr>
              <a:t/>
            </a:r>
            <a:br>
              <a:rPr lang="pt-BR" sz="2800" b="1" dirty="0" smtClean="0">
                <a:solidFill>
                  <a:schemeClr val="accent6">
                    <a:lumMod val="75000"/>
                  </a:schemeClr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Miriam" panose="020B0502050101010101" pitchFamily="34" charset="-79"/>
              </a:rPr>
            </a:br>
            <a:endParaRPr lang="pt-BR" b="1" dirty="0" smtClean="0">
              <a:latin typeface="Malgun Gothic" panose="020B0503020000020004" pitchFamily="34" charset="-127"/>
              <a:ea typeface="Malgun Gothic" panose="020B0503020000020004" pitchFamily="34" charset="-127"/>
              <a:cs typeface="Miriam" panose="020B0502050101010101" pitchFamily="34" charset="-79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b="1" dirty="0" smtClean="0">
                <a:latin typeface="Malgun Gothic" panose="020B0503020000020004" pitchFamily="34" charset="-127"/>
                <a:ea typeface="Malgun Gothic" panose="020B0503020000020004" pitchFamily="34" charset="-127"/>
                <a:cs typeface="Miriam" panose="020B0502050101010101" pitchFamily="34" charset="-79"/>
              </a:rPr>
              <a:t>Gestão  Administrativa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pt-BR" b="1" dirty="0" smtClean="0">
              <a:latin typeface="Malgun Gothic" panose="020B0503020000020004" pitchFamily="34" charset="-127"/>
              <a:ea typeface="Malgun Gothic" panose="020B0503020000020004" pitchFamily="34" charset="-127"/>
              <a:cs typeface="Miriam" panose="020B0502050101010101" pitchFamily="34" charset="-79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b="1" dirty="0" smtClean="0">
                <a:latin typeface="Malgun Gothic" panose="020B0503020000020004" pitchFamily="34" charset="-127"/>
                <a:ea typeface="Malgun Gothic" panose="020B0503020000020004" pitchFamily="34" charset="-127"/>
                <a:cs typeface="Miriam" panose="020B0502050101010101" pitchFamily="34" charset="-79"/>
              </a:rPr>
              <a:t>Regulamento </a:t>
            </a:r>
            <a:r>
              <a:rPr lang="pt-BR" b="1" dirty="0">
                <a:latin typeface="Malgun Gothic" panose="020B0503020000020004" pitchFamily="34" charset="-127"/>
                <a:ea typeface="Malgun Gothic" panose="020B0503020000020004" pitchFamily="34" charset="-127"/>
                <a:cs typeface="Miriam" panose="020B0502050101010101" pitchFamily="34" charset="-79"/>
              </a:rPr>
              <a:t>do Plano e direitos dos </a:t>
            </a:r>
            <a:r>
              <a:rPr lang="pt-BR" b="1" dirty="0" smtClean="0">
                <a:latin typeface="Malgun Gothic" panose="020B0503020000020004" pitchFamily="34" charset="-127"/>
                <a:ea typeface="Malgun Gothic" panose="020B0503020000020004" pitchFamily="34" charset="-127"/>
                <a:cs typeface="Miriam" panose="020B0502050101010101" pitchFamily="34" charset="-79"/>
              </a:rPr>
              <a:t>Participantes </a:t>
            </a:r>
            <a:r>
              <a:rPr lang="pt-BR" b="1" dirty="0">
                <a:latin typeface="Malgun Gothic" panose="020B0503020000020004" pitchFamily="34" charset="-127"/>
                <a:ea typeface="Malgun Gothic" panose="020B0503020000020004" pitchFamily="34" charset="-127"/>
                <a:cs typeface="Miriam" panose="020B0502050101010101" pitchFamily="34" charset="-79"/>
              </a:rPr>
              <a:t>e </a:t>
            </a:r>
            <a:r>
              <a:rPr lang="pt-BR" b="1" dirty="0" smtClean="0">
                <a:latin typeface="Malgun Gothic" panose="020B0503020000020004" pitchFamily="34" charset="-127"/>
                <a:ea typeface="Malgun Gothic" panose="020B0503020000020004" pitchFamily="34" charset="-127"/>
                <a:cs typeface="Miriam" panose="020B0502050101010101" pitchFamily="34" charset="-79"/>
              </a:rPr>
              <a:t>Assistidos</a:t>
            </a:r>
            <a:endParaRPr lang="pt-BR" b="1" dirty="0">
              <a:latin typeface="Malgun Gothic" panose="020B0503020000020004" pitchFamily="34" charset="-127"/>
              <a:ea typeface="Malgun Gothic" panose="020B0503020000020004" pitchFamily="34" charset="-127"/>
              <a:cs typeface="Miriam" panose="020B0502050101010101" pitchFamily="34" charset="-79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pt-BR" b="1" dirty="0">
              <a:latin typeface="Malgun Gothic" panose="020B0503020000020004" pitchFamily="34" charset="-127"/>
              <a:ea typeface="Malgun Gothic" panose="020B0503020000020004" pitchFamily="34" charset="-127"/>
              <a:cs typeface="Miriam" panose="020B0502050101010101" pitchFamily="34" charset="-79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b="1" dirty="0">
                <a:latin typeface="Malgun Gothic" panose="020B0503020000020004" pitchFamily="34" charset="-127"/>
                <a:ea typeface="Malgun Gothic" panose="020B0503020000020004" pitchFamily="34" charset="-127"/>
                <a:cs typeface="Miriam" panose="020B0502050101010101" pitchFamily="34" charset="-79"/>
              </a:rPr>
              <a:t>Pagamento de </a:t>
            </a:r>
            <a:r>
              <a:rPr lang="pt-BR" b="1" dirty="0" smtClean="0">
                <a:latin typeface="Malgun Gothic" panose="020B0503020000020004" pitchFamily="34" charset="-127"/>
                <a:ea typeface="Malgun Gothic" panose="020B0503020000020004" pitchFamily="34" charset="-127"/>
                <a:cs typeface="Miriam" panose="020B0502050101010101" pitchFamily="34" charset="-79"/>
              </a:rPr>
              <a:t>Benefícios</a:t>
            </a:r>
            <a:endParaRPr lang="pt-BR" b="1" dirty="0">
              <a:latin typeface="Malgun Gothic" panose="020B0503020000020004" pitchFamily="34" charset="-127"/>
              <a:ea typeface="Malgun Gothic" panose="020B0503020000020004" pitchFamily="34" charset="-127"/>
              <a:cs typeface="Miriam" panose="020B0502050101010101" pitchFamily="34" charset="-79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pt-BR" b="1" dirty="0">
              <a:latin typeface="Malgun Gothic" panose="020B0503020000020004" pitchFamily="34" charset="-127"/>
              <a:ea typeface="Malgun Gothic" panose="020B0503020000020004" pitchFamily="34" charset="-127"/>
              <a:cs typeface="Miriam" panose="020B0502050101010101" pitchFamily="34" charset="-79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b="1" dirty="0">
                <a:latin typeface="Malgun Gothic" panose="020B0503020000020004" pitchFamily="34" charset="-127"/>
                <a:ea typeface="Malgun Gothic" panose="020B0503020000020004" pitchFamily="34" charset="-127"/>
                <a:cs typeface="Miriam" panose="020B0502050101010101" pitchFamily="34" charset="-79"/>
              </a:rPr>
              <a:t>Investimentos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pt-BR" b="1" dirty="0">
              <a:latin typeface="Malgun Gothic" panose="020B0503020000020004" pitchFamily="34" charset="-127"/>
              <a:ea typeface="Malgun Gothic" panose="020B0503020000020004" pitchFamily="34" charset="-127"/>
              <a:cs typeface="Miriam" panose="020B0502050101010101" pitchFamily="34" charset="-79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b="1" dirty="0" smtClean="0">
                <a:latin typeface="Malgun Gothic" panose="020B0503020000020004" pitchFamily="34" charset="-127"/>
                <a:ea typeface="Malgun Gothic" panose="020B0503020000020004" pitchFamily="34" charset="-127"/>
                <a:cs typeface="Miriam" panose="020B0502050101010101" pitchFamily="34" charset="-79"/>
              </a:rPr>
              <a:t>Situação Econômico-Financeira dos Planos</a:t>
            </a:r>
            <a:endParaRPr lang="pt-BR" b="1" dirty="0">
              <a:latin typeface="Malgun Gothic" panose="020B0503020000020004" pitchFamily="34" charset="-127"/>
              <a:ea typeface="Malgun Gothic" panose="020B0503020000020004" pitchFamily="34" charset="-127"/>
              <a:cs typeface="Miriam" panose="020B0502050101010101" pitchFamily="34" charset="-79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pt-BR" b="1" dirty="0">
              <a:latin typeface="Malgun Gothic" panose="020B0503020000020004" pitchFamily="34" charset="-127"/>
              <a:ea typeface="Malgun Gothic" panose="020B0503020000020004" pitchFamily="34" charset="-127"/>
              <a:cs typeface="Miriam" panose="020B0502050101010101" pitchFamily="34" charset="-79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b="1" dirty="0">
                <a:latin typeface="Malgun Gothic" panose="020B0503020000020004" pitchFamily="34" charset="-127"/>
                <a:ea typeface="Malgun Gothic" panose="020B0503020000020004" pitchFamily="34" charset="-127"/>
                <a:cs typeface="Miriam" panose="020B0502050101010101" pitchFamily="34" charset="-79"/>
              </a:rPr>
              <a:t>Comunicação e </a:t>
            </a:r>
            <a:r>
              <a:rPr lang="pt-BR" b="1" dirty="0" smtClean="0">
                <a:latin typeface="Malgun Gothic" panose="020B0503020000020004" pitchFamily="34" charset="-127"/>
                <a:ea typeface="Malgun Gothic" panose="020B0503020000020004" pitchFamily="34" charset="-127"/>
                <a:cs typeface="Miriam" panose="020B0502050101010101" pitchFamily="34" charset="-79"/>
              </a:rPr>
              <a:t>Relacionamento</a:t>
            </a:r>
            <a:endParaRPr lang="pt-BR" dirty="0">
              <a:latin typeface="Malgun Gothic" panose="020B0503020000020004" pitchFamily="34" charset="-127"/>
              <a:ea typeface="Malgun Gothic" panose="020B0503020000020004" pitchFamily="34" charset="-127"/>
              <a:cs typeface="Miriam" panose="020B0502050101010101" pitchFamily="34" charset="-79"/>
            </a:endParaRPr>
          </a:p>
        </p:txBody>
      </p:sp>
      <p:pic>
        <p:nvPicPr>
          <p:cNvPr id="4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144" y="128463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501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87460"/>
            <a:ext cx="8352928" cy="40417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4329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ângulo 7"/>
          <p:cNvSpPr/>
          <p:nvPr/>
        </p:nvSpPr>
        <p:spPr>
          <a:xfrm>
            <a:off x="2488979" y="304331"/>
            <a:ext cx="6403503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2915816" y="349572"/>
            <a:ext cx="59046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SEGURIDADE 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0108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323851" y="1371540"/>
            <a:ext cx="8496300" cy="378565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Cada </a:t>
            </a:r>
            <a:r>
              <a:rPr lang="pt-BR" sz="2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plano possui: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400" b="1" dirty="0">
              <a:solidFill>
                <a:schemeClr val="accent3">
                  <a:lumMod val="50000"/>
                </a:schemeClr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457200" indent="-457200"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sz="2400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Regulamento próprio</a:t>
            </a:r>
          </a:p>
          <a:p>
            <a:pPr marL="457200" indent="-457200"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endParaRPr lang="pt-BR" sz="2400" b="1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457200" indent="-457200"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sz="2400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D</a:t>
            </a:r>
            <a:r>
              <a:rPr lang="pt-BR" sz="2400" b="1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iferente </a:t>
            </a:r>
            <a:r>
              <a:rPr lang="pt-BR" sz="2400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composição de massa de participantes </a:t>
            </a:r>
            <a:r>
              <a:rPr lang="pt-BR" sz="2400" b="1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e assistidos</a:t>
            </a:r>
            <a:endParaRPr lang="pt-BR" sz="2400" b="1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sz="2400" b="1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457200" indent="-457200"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sz="2400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D</a:t>
            </a:r>
            <a:r>
              <a:rPr lang="pt-BR" sz="2400" b="1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iversas </a:t>
            </a:r>
            <a:r>
              <a:rPr lang="pt-BR" sz="2400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formas elegíveis de benefício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</a:p>
          <a:p>
            <a:pPr marL="457200" indent="-457200" algn="ctr" fontAlgn="auto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  <a:defRPr/>
            </a:pPr>
            <a:r>
              <a:rPr lang="pt-BR" sz="2400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G</a:t>
            </a:r>
            <a:r>
              <a:rPr lang="pt-BR" sz="2400" b="1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estão </a:t>
            </a:r>
            <a:r>
              <a:rPr lang="pt-BR" sz="2400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de investimentos específica</a:t>
            </a:r>
          </a:p>
        </p:txBody>
      </p:sp>
      <p:pic>
        <p:nvPicPr>
          <p:cNvPr id="5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4329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 5"/>
          <p:cNvSpPr/>
          <p:nvPr/>
        </p:nvSpPr>
        <p:spPr>
          <a:xfrm>
            <a:off x="2488979" y="304331"/>
            <a:ext cx="6403503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2915816" y="349572"/>
            <a:ext cx="59046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SEGURIDADE 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509318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1596726"/>
              </p:ext>
            </p:extLst>
          </p:nvPr>
        </p:nvGraphicFramePr>
        <p:xfrm>
          <a:off x="195496" y="1085148"/>
          <a:ext cx="8753007" cy="4144052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1864771"/>
                <a:gridCol w="2511733"/>
                <a:gridCol w="2208868"/>
                <a:gridCol w="2167635"/>
              </a:tblGrid>
              <a:tr h="669332">
                <a:tc>
                  <a:txBody>
                    <a:bodyPr/>
                    <a:lstStyle/>
                    <a:p>
                      <a:endParaRPr lang="pt-BR" sz="16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Benefícios</a:t>
                      </a:r>
                      <a:r>
                        <a:rPr lang="pt-BR" sz="2400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I</a:t>
                      </a:r>
                      <a:endParaRPr lang="pt-BR" sz="24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err="1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Multifuturo</a:t>
                      </a:r>
                      <a:r>
                        <a:rPr lang="pt-BR" sz="24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I</a:t>
                      </a:r>
                      <a:endParaRPr lang="pt-BR" sz="24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err="1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Multifuturo</a:t>
                      </a:r>
                      <a:r>
                        <a:rPr lang="pt-BR" sz="24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II</a:t>
                      </a:r>
                      <a:endParaRPr lang="pt-BR" sz="24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1962552">
                <a:tc>
                  <a:txBody>
                    <a:bodyPr/>
                    <a:lstStyle/>
                    <a:p>
                      <a:r>
                        <a:rPr lang="pt-BR" sz="18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Formas</a:t>
                      </a:r>
                      <a:r>
                        <a:rPr lang="pt-BR" sz="1800" b="1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de Renda</a:t>
                      </a:r>
                      <a:endParaRPr lang="pt-BR" sz="1800" b="1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- Renda Vitalícia</a:t>
                      </a:r>
                    </a:p>
                    <a:p>
                      <a:r>
                        <a:rPr lang="pt-BR" sz="18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pt-BR" sz="18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</a:br>
                      <a:r>
                        <a:rPr lang="pt-BR" sz="18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- %</a:t>
                      </a:r>
                      <a:r>
                        <a:rPr lang="pt-BR" sz="1800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Saldo de Conta</a:t>
                      </a:r>
                      <a:endParaRPr lang="pt-BR" sz="18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- Renda Vitalícia</a:t>
                      </a:r>
                    </a:p>
                    <a:p>
                      <a:r>
                        <a:rPr lang="pt-BR" sz="18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pt-BR" sz="18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</a:br>
                      <a:r>
                        <a:rPr lang="pt-BR" sz="18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- %</a:t>
                      </a:r>
                      <a:r>
                        <a:rPr lang="pt-BR" sz="1800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Saldo de Conta</a:t>
                      </a:r>
                    </a:p>
                    <a:p>
                      <a:r>
                        <a:rPr lang="pt-BR" sz="1800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pt-BR" sz="1800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</a:br>
                      <a:r>
                        <a:rPr lang="pt-BR" sz="1800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- Prazo Determinado</a:t>
                      </a:r>
                      <a:endParaRPr lang="pt-BR" sz="1800" dirty="0" smtClean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  <a:p>
                      <a:endParaRPr lang="pt-BR" sz="18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- Renda Vitalícia</a:t>
                      </a:r>
                    </a:p>
                    <a:p>
                      <a:r>
                        <a:rPr lang="pt-BR" sz="18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pt-BR" sz="18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</a:br>
                      <a:r>
                        <a:rPr lang="pt-BR" sz="18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- %</a:t>
                      </a:r>
                      <a:r>
                        <a:rPr lang="pt-BR" sz="1800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Saldo de Conta</a:t>
                      </a:r>
                    </a:p>
                    <a:p>
                      <a:r>
                        <a:rPr lang="pt-BR" sz="1800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pt-BR" sz="1800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</a:br>
                      <a:r>
                        <a:rPr lang="pt-BR" sz="1800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- Prazo Determinado</a:t>
                      </a:r>
                      <a:endParaRPr lang="pt-BR" sz="1800" dirty="0" smtClean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  <a:p>
                      <a:endParaRPr lang="pt-BR" sz="18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149124">
                <a:tc>
                  <a:txBody>
                    <a:bodyPr/>
                    <a:lstStyle/>
                    <a:p>
                      <a:r>
                        <a:rPr lang="pt-BR" sz="18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Transformação do Benefício em Pagamento Único</a:t>
                      </a:r>
                      <a:endParaRPr lang="pt-BR" sz="1800" b="1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Não possui</a:t>
                      </a:r>
                      <a:endParaRPr lang="pt-BR" sz="18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8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Disponível para benefícios</a:t>
                      </a:r>
                      <a:r>
                        <a:rPr lang="pt-BR" sz="1800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inferiores a 2 </a:t>
                      </a:r>
                      <a:r>
                        <a:rPr lang="pt-BR" sz="1800" baseline="0" dirty="0" err="1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URFs</a:t>
                      </a:r>
                      <a:r>
                        <a:rPr lang="pt-BR" sz="1800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(R$ 885,32)</a:t>
                      </a:r>
                      <a:endParaRPr lang="pt-BR" sz="18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8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Disponível para benefícios</a:t>
                      </a:r>
                      <a:r>
                        <a:rPr lang="pt-BR" sz="1800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inferiores a 2 </a:t>
                      </a:r>
                      <a:r>
                        <a:rPr lang="pt-BR" sz="1800" baseline="0" dirty="0" err="1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URFs</a:t>
                      </a:r>
                      <a:r>
                        <a:rPr lang="pt-BR" sz="1800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(R$ 885,32)</a:t>
                      </a:r>
                      <a:endParaRPr lang="pt-BR" sz="1800" dirty="0" smtClean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4329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 5"/>
          <p:cNvSpPr/>
          <p:nvPr/>
        </p:nvSpPr>
        <p:spPr>
          <a:xfrm>
            <a:off x="2488979" y="304331"/>
            <a:ext cx="6403503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2915816" y="349572"/>
            <a:ext cx="59046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SEGURIDADE 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77177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026985"/>
              </p:ext>
            </p:extLst>
          </p:nvPr>
        </p:nvGraphicFramePr>
        <p:xfrm>
          <a:off x="215235" y="1048008"/>
          <a:ext cx="8678170" cy="4460271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1764479"/>
                <a:gridCol w="2574607"/>
                <a:gridCol w="2189981"/>
                <a:gridCol w="2149103"/>
              </a:tblGrid>
              <a:tr h="502238">
                <a:tc>
                  <a:txBody>
                    <a:bodyPr/>
                    <a:lstStyle/>
                    <a:p>
                      <a:endParaRPr lang="pt-BR" sz="15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Benefícios</a:t>
                      </a:r>
                      <a:r>
                        <a:rPr lang="pt-BR" sz="2000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I</a:t>
                      </a:r>
                      <a:endParaRPr lang="pt-BR" sz="20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dirty="0" err="1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Multifuturo</a:t>
                      </a:r>
                      <a:r>
                        <a:rPr lang="pt-BR" sz="20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I</a:t>
                      </a:r>
                      <a:endParaRPr lang="pt-BR" sz="20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dirty="0" err="1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Multifuturo</a:t>
                      </a:r>
                      <a:r>
                        <a:rPr lang="pt-BR" sz="20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II</a:t>
                      </a:r>
                      <a:endParaRPr lang="pt-BR" sz="20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1399985">
                <a:tc>
                  <a:txBody>
                    <a:bodyPr/>
                    <a:lstStyle/>
                    <a:p>
                      <a:r>
                        <a:rPr lang="pt-BR" sz="15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Pecúlio</a:t>
                      </a:r>
                      <a:endParaRPr lang="pt-BR" sz="1500" b="1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8250" indent="0" fontAlgn="auto">
                        <a:spcBef>
                          <a:spcPts val="0"/>
                        </a:spcBef>
                        <a:spcAft>
                          <a:spcPts val="2400"/>
                        </a:spcAft>
                        <a:buClr>
                          <a:schemeClr val="accent5">
                            <a:lumMod val="50000"/>
                          </a:schemeClr>
                        </a:buClr>
                        <a:buFont typeface="Bullets2" panose="020B0603050302020204" pitchFamily="34" charset="2"/>
                        <a:buNone/>
                        <a:defRPr/>
                      </a:pPr>
                      <a:r>
                        <a:rPr lang="pt-BR" sz="15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Pago aos beneficiários do </a:t>
                      </a:r>
                      <a:r>
                        <a:rPr lang="pt-BR" sz="1500" b="1" dirty="0" err="1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ex-assistido</a:t>
                      </a:r>
                      <a:r>
                        <a:rPr lang="pt-BR" sz="15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com renda vitalícia </a:t>
                      </a:r>
                      <a:r>
                        <a:rPr lang="pt-BR" sz="15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(10 vezes a média dos últimos dozes benefícios da FUSESC e INSS)</a:t>
                      </a:r>
                      <a:endParaRPr lang="pt-BR" sz="1500" dirty="0"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5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Não possui</a:t>
                      </a:r>
                      <a:endParaRPr lang="pt-BR" sz="15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5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Não possui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494993">
                <a:tc>
                  <a:txBody>
                    <a:bodyPr/>
                    <a:lstStyle/>
                    <a:p>
                      <a:r>
                        <a:rPr lang="pt-BR" sz="15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Pensão por Morte</a:t>
                      </a:r>
                      <a:endParaRPr lang="pt-BR" sz="1500" b="1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5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Vitalícia: </a:t>
                      </a:r>
                      <a:r>
                        <a:rPr lang="pt-BR" sz="15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50% + 10% para cada dependente, limitado a 100% do benefício</a:t>
                      </a:r>
                    </a:p>
                    <a:p>
                      <a:endParaRPr lang="pt-BR" sz="1500" dirty="0" smtClean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  <a:p>
                      <a:r>
                        <a:rPr lang="pt-BR" sz="15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%</a:t>
                      </a:r>
                      <a:r>
                        <a:rPr lang="pt-BR" sz="1500" b="1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Saldo de Conta: </a:t>
                      </a:r>
                      <a:r>
                        <a:rPr lang="pt-BR" sz="1500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100% do benefício do assistido</a:t>
                      </a:r>
                      <a:endParaRPr lang="pt-BR" sz="15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5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Vitalícia:</a:t>
                      </a:r>
                      <a:r>
                        <a:rPr lang="pt-BR" sz="1500" b="1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pt-BR" sz="15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50% + 10% para cada dependente, limitado a 100% do benefício</a:t>
                      </a:r>
                    </a:p>
                    <a:p>
                      <a:endParaRPr lang="pt-BR" sz="1500" dirty="0" smtClean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  <a:p>
                      <a:r>
                        <a:rPr lang="pt-BR" sz="15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%</a:t>
                      </a:r>
                      <a:r>
                        <a:rPr lang="pt-BR" sz="1500" b="1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Saldo de Conta/Prazo Determinado: </a:t>
                      </a:r>
                      <a:r>
                        <a:rPr lang="pt-BR" sz="1500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100% do benefício do assistido</a:t>
                      </a:r>
                      <a:endParaRPr lang="pt-BR" sz="15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5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Vitalícia: </a:t>
                      </a:r>
                      <a:r>
                        <a:rPr lang="pt-BR" sz="15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50% + 10% para cada dependente, limitado a 100% do benefício</a:t>
                      </a:r>
                    </a:p>
                    <a:p>
                      <a:endParaRPr lang="pt-BR" sz="1500" dirty="0" smtClean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  <a:p>
                      <a:r>
                        <a:rPr lang="pt-BR" sz="15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%</a:t>
                      </a:r>
                      <a:r>
                        <a:rPr lang="pt-BR" sz="1500" b="1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Saldo de Conta/Prazo determinado: </a:t>
                      </a:r>
                      <a:r>
                        <a:rPr lang="pt-BR" sz="1500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100% do benefício do assistido</a:t>
                      </a:r>
                      <a:endParaRPr lang="pt-BR" sz="15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4329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 5"/>
          <p:cNvSpPr/>
          <p:nvPr/>
        </p:nvSpPr>
        <p:spPr>
          <a:xfrm>
            <a:off x="2488979" y="304331"/>
            <a:ext cx="6403503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2915816" y="349572"/>
            <a:ext cx="59046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SEGURIDADE 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917879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3652661"/>
              </p:ext>
            </p:extLst>
          </p:nvPr>
        </p:nvGraphicFramePr>
        <p:xfrm>
          <a:off x="232917" y="908720"/>
          <a:ext cx="8678172" cy="4651960"/>
        </p:xfrm>
        <a:graphic>
          <a:graphicData uri="http://schemas.openxmlformats.org/drawingml/2006/table">
            <a:tbl>
              <a:tblPr firstRow="1" bandRow="1">
                <a:tableStyleId>{1FECB4D8-DB02-4DC6-A0A2-4F2EBAE1DC90}</a:tableStyleId>
              </a:tblPr>
              <a:tblGrid>
                <a:gridCol w="2169543"/>
                <a:gridCol w="2169543"/>
                <a:gridCol w="2189983"/>
                <a:gridCol w="2149103"/>
              </a:tblGrid>
              <a:tr h="708660">
                <a:tc>
                  <a:txBody>
                    <a:bodyPr/>
                    <a:lstStyle/>
                    <a:p>
                      <a:endParaRPr lang="pt-BR" sz="16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Benefícios</a:t>
                      </a:r>
                      <a:r>
                        <a:rPr lang="pt-BR" sz="2000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I</a:t>
                      </a:r>
                      <a:endParaRPr lang="pt-BR" sz="20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dirty="0" err="1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Multifuturo</a:t>
                      </a:r>
                      <a:r>
                        <a:rPr lang="pt-BR" sz="20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I</a:t>
                      </a:r>
                      <a:endParaRPr lang="pt-BR" sz="20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000" dirty="0" err="1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Multifuturo</a:t>
                      </a:r>
                      <a:r>
                        <a:rPr lang="pt-BR" sz="20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II</a:t>
                      </a:r>
                      <a:endParaRPr lang="pt-BR" sz="20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1091540">
                <a:tc>
                  <a:txBody>
                    <a:bodyPr/>
                    <a:lstStyle/>
                    <a:p>
                      <a:r>
                        <a:rPr lang="pt-BR" sz="16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Pagamento aos herdeiros</a:t>
                      </a:r>
                      <a:endParaRPr lang="pt-BR" sz="1600" b="1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Assistido</a:t>
                      </a:r>
                      <a:r>
                        <a:rPr lang="pt-BR" sz="1600" b="0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pt-BR" sz="1600" b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em % do Saldo de Conta</a:t>
                      </a:r>
                      <a:endParaRPr lang="pt-BR" sz="1600" b="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- Assistido % do Saldo de Conta</a:t>
                      </a:r>
                    </a:p>
                    <a:p>
                      <a:endParaRPr lang="pt-BR" sz="1600" b="0" dirty="0" smtClean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  <a:p>
                      <a:r>
                        <a:rPr lang="pt-BR" sz="1600" b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- Prazo Determinado</a:t>
                      </a:r>
                      <a:endParaRPr lang="pt-BR" sz="1600" b="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- Assistido % do Saldo de Conta</a:t>
                      </a:r>
                    </a:p>
                    <a:p>
                      <a:endParaRPr lang="pt-BR" sz="1600" b="0" dirty="0" smtClean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  <a:p>
                      <a:r>
                        <a:rPr lang="pt-BR" sz="1600" b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- Prazo determinado</a:t>
                      </a:r>
                      <a:endParaRPr lang="pt-BR" sz="1600" b="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800200">
                <a:tc>
                  <a:txBody>
                    <a:bodyPr/>
                    <a:lstStyle/>
                    <a:p>
                      <a:r>
                        <a:rPr lang="pt-BR" sz="16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Reajuste de Benefício</a:t>
                      </a:r>
                      <a:endParaRPr lang="pt-BR" sz="1600" b="1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Renda Vitalícia:</a:t>
                      </a:r>
                      <a:r>
                        <a:rPr lang="pt-BR" sz="1600" b="1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INPC (setembro)</a:t>
                      </a:r>
                    </a:p>
                    <a:p>
                      <a:endParaRPr lang="pt-BR" sz="1600" baseline="0" dirty="0" smtClean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  <a:p>
                      <a:r>
                        <a:rPr lang="pt-BR" sz="1600" b="1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% Saldo de Conta: </a:t>
                      </a:r>
                    </a:p>
                    <a:p>
                      <a:r>
                        <a:rPr lang="pt-BR" sz="1600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Mensal = Retorno dos Investimentos </a:t>
                      </a:r>
                    </a:p>
                    <a:p>
                      <a:endParaRPr lang="pt-BR" sz="16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Renda Vitalícia:</a:t>
                      </a:r>
                      <a:r>
                        <a:rPr lang="pt-BR" sz="1600" b="1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INPC (setembro)</a:t>
                      </a:r>
                    </a:p>
                    <a:p>
                      <a:endParaRPr lang="pt-BR" sz="1600" baseline="0" dirty="0" smtClean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  <a:p>
                      <a:r>
                        <a:rPr lang="pt-BR" sz="1600" b="1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% Saldo de Conta e </a:t>
                      </a:r>
                    </a:p>
                    <a:p>
                      <a:r>
                        <a:rPr lang="pt-BR" sz="1600" b="1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Prazo determinado: </a:t>
                      </a:r>
                    </a:p>
                    <a:p>
                      <a:r>
                        <a:rPr lang="pt-BR" sz="1600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Mensal = Retorno dos Investimentos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Renda Vitalícia:</a:t>
                      </a:r>
                      <a:r>
                        <a:rPr lang="pt-BR" sz="1600" b="1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INPC (setembro)</a:t>
                      </a:r>
                    </a:p>
                    <a:p>
                      <a:endParaRPr lang="pt-BR" sz="1600" baseline="0" dirty="0" smtClean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  <a:p>
                      <a:r>
                        <a:rPr lang="pt-BR" sz="1600" b="1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% Saldo de Conta e Prazo determinado:</a:t>
                      </a:r>
                    </a:p>
                    <a:p>
                      <a:r>
                        <a:rPr lang="pt-BR" sz="1600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Mensal = Retorno dos Investimentos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051560">
                <a:tc>
                  <a:txBody>
                    <a:bodyPr/>
                    <a:lstStyle/>
                    <a:p>
                      <a:r>
                        <a:rPr lang="pt-BR" sz="16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Resgate</a:t>
                      </a:r>
                      <a:endParaRPr lang="pt-BR" sz="1600" b="1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100% do saldo de conta do participante</a:t>
                      </a:r>
                      <a:endParaRPr lang="pt-BR" sz="16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100% do saldo de conta do participante</a:t>
                      </a:r>
                      <a:endParaRPr lang="pt-BR" sz="16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100% do saldo de conta do participante</a:t>
                      </a:r>
                      <a:endParaRPr lang="pt-BR" sz="16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4329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 5"/>
          <p:cNvSpPr/>
          <p:nvPr/>
        </p:nvSpPr>
        <p:spPr>
          <a:xfrm>
            <a:off x="2488979" y="304331"/>
            <a:ext cx="6403503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2915816" y="349572"/>
            <a:ext cx="59046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SEGURIDADE 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35802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665257"/>
              </p:ext>
            </p:extLst>
          </p:nvPr>
        </p:nvGraphicFramePr>
        <p:xfrm>
          <a:off x="395536" y="1052737"/>
          <a:ext cx="8352931" cy="439248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376267"/>
                <a:gridCol w="2448272"/>
                <a:gridCol w="1800200"/>
                <a:gridCol w="1728192"/>
              </a:tblGrid>
              <a:tr h="822950"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solidFill>
                            <a:schemeClr val="bg1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Plano</a:t>
                      </a:r>
                      <a:endParaRPr lang="pt-BR" sz="2400" dirty="0">
                        <a:solidFill>
                          <a:schemeClr val="bg1"/>
                        </a:solidFill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solidFill>
                            <a:schemeClr val="bg1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Categoria</a:t>
                      </a:r>
                      <a:endParaRPr lang="pt-BR" sz="2400" dirty="0">
                        <a:solidFill>
                          <a:schemeClr val="bg1"/>
                        </a:solidFill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solidFill>
                            <a:schemeClr val="bg1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2015</a:t>
                      </a:r>
                      <a:endParaRPr lang="pt-BR" sz="2400" dirty="0">
                        <a:solidFill>
                          <a:schemeClr val="bg1"/>
                        </a:solidFill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solidFill>
                            <a:schemeClr val="bg1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2016</a:t>
                      </a:r>
                      <a:endParaRPr lang="pt-BR" sz="2400" dirty="0">
                        <a:solidFill>
                          <a:schemeClr val="bg1"/>
                        </a:solidFill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</a:tr>
              <a:tr h="545201">
                <a:tc rowSpan="2">
                  <a:txBody>
                    <a:bodyPr/>
                    <a:lstStyle/>
                    <a:p>
                      <a:r>
                        <a:rPr lang="pt-BR" sz="24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Benefícios</a:t>
                      </a:r>
                      <a:r>
                        <a:rPr lang="pt-BR" sz="2400" b="1" baseline="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 I</a:t>
                      </a:r>
                      <a:endParaRPr lang="pt-BR" sz="2400" b="1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24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Assistidos</a:t>
                      </a:r>
                      <a:endParaRPr lang="pt-BR" sz="24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1.431</a:t>
                      </a:r>
                      <a:endParaRPr lang="pt-BR" sz="24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1.413</a:t>
                      </a:r>
                      <a:endParaRPr lang="pt-BR" sz="24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42331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24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Participantes</a:t>
                      </a:r>
                      <a:endParaRPr lang="pt-BR" sz="24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03</a:t>
                      </a:r>
                      <a:endParaRPr lang="pt-BR" sz="24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03</a:t>
                      </a:r>
                      <a:endParaRPr lang="pt-BR" sz="24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50922">
                <a:tc rowSpan="2">
                  <a:txBody>
                    <a:bodyPr/>
                    <a:lstStyle/>
                    <a:p>
                      <a:r>
                        <a:rPr lang="pt-BR" sz="24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Multifuturo I</a:t>
                      </a:r>
                      <a:endParaRPr lang="pt-BR" sz="2400" b="1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24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Assistidos</a:t>
                      </a:r>
                      <a:endParaRPr lang="pt-BR" sz="24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3.423</a:t>
                      </a:r>
                      <a:endParaRPr lang="pt-BR" sz="24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3.409</a:t>
                      </a:r>
                      <a:endParaRPr lang="pt-BR" sz="24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04056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4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Participantes</a:t>
                      </a: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2.380</a:t>
                      </a:r>
                      <a:endParaRPr lang="pt-BR" sz="24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2.346</a:t>
                      </a:r>
                      <a:endParaRPr lang="pt-BR" sz="24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76064">
                <a:tc rowSpan="2">
                  <a:txBody>
                    <a:bodyPr/>
                    <a:lstStyle/>
                    <a:p>
                      <a:r>
                        <a:rPr lang="pt-BR" sz="24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Multifuturo II </a:t>
                      </a:r>
                      <a:endParaRPr lang="pt-BR" sz="2400" b="1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24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Assistidos</a:t>
                      </a:r>
                      <a:endParaRPr lang="pt-BR" sz="24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194</a:t>
                      </a:r>
                      <a:endParaRPr lang="pt-BR" sz="24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198</a:t>
                      </a:r>
                      <a:endParaRPr lang="pt-BR" sz="24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4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Participantes</a:t>
                      </a: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258</a:t>
                      </a:r>
                      <a:endParaRPr lang="pt-BR" sz="24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251</a:t>
                      </a:r>
                      <a:endParaRPr lang="pt-BR" sz="24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478914">
                <a:tc>
                  <a:txBody>
                    <a:bodyPr/>
                    <a:lstStyle/>
                    <a:p>
                      <a:r>
                        <a:rPr lang="pt-BR" sz="2400" b="1" dirty="0" smtClean="0">
                          <a:solidFill>
                            <a:schemeClr val="tx1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Total Pessoas</a:t>
                      </a:r>
                      <a:endParaRPr lang="pt-BR" sz="2400" b="1" dirty="0">
                        <a:solidFill>
                          <a:schemeClr val="tx1"/>
                        </a:solidFill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2400" b="1" dirty="0" smtClean="0">
                        <a:solidFill>
                          <a:schemeClr val="tx1"/>
                        </a:solidFill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2400" b="1" dirty="0" smtClean="0">
                          <a:solidFill>
                            <a:schemeClr val="tx1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7.689</a:t>
                      </a: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24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7.620</a:t>
                      </a:r>
                      <a:endParaRPr lang="pt-BR" sz="2400" b="1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15" marB="45715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4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4329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ângulo 4"/>
          <p:cNvSpPr/>
          <p:nvPr/>
        </p:nvSpPr>
        <p:spPr>
          <a:xfrm>
            <a:off x="2488979" y="304331"/>
            <a:ext cx="6403503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2915816" y="349572"/>
            <a:ext cx="59046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SEGURIDADE 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7396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ângulo 2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2915816" y="349572"/>
            <a:ext cx="60486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SEGURIDADE</a:t>
            </a:r>
            <a:r>
              <a:rPr lang="pt-BR" b="1" dirty="0" smtClean="0">
                <a:solidFill>
                  <a:schemeClr val="bg1"/>
                </a:solidFill>
                <a:latin typeface="+mn-lt"/>
                <a:cs typeface="+mn-cs"/>
              </a:rPr>
              <a:t> - </a:t>
            </a: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TIPOS DE BENEFÍCIOS/ RENDA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5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4329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aixaDeTexto 6"/>
          <p:cNvSpPr txBox="1"/>
          <p:nvPr/>
        </p:nvSpPr>
        <p:spPr>
          <a:xfrm>
            <a:off x="1331640" y="961564"/>
            <a:ext cx="64087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800" b="1" spc="3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PLANO DE BENEFÍCIOS I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7956376" y="1268760"/>
            <a:ext cx="784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Em R$</a:t>
            </a:r>
            <a:endParaRPr lang="pt-BR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52600"/>
            <a:ext cx="8478350" cy="3548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523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ângulo 2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2915816" y="349572"/>
            <a:ext cx="60486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SEGURIDADE</a:t>
            </a:r>
            <a:r>
              <a:rPr lang="pt-BR" b="1" dirty="0" smtClean="0">
                <a:solidFill>
                  <a:schemeClr val="bg1"/>
                </a:solidFill>
                <a:latin typeface="+mn-lt"/>
                <a:cs typeface="+mn-cs"/>
              </a:rPr>
              <a:t> - </a:t>
            </a: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TIPOS DE BENEFÍCIOS/ RENDA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5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4329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1331642" y="1052737"/>
            <a:ext cx="64087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800" b="1" spc="3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PLANO MULTIFUTURO I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7928770" y="1391291"/>
            <a:ext cx="784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Em R$</a:t>
            </a:r>
            <a:endParaRPr lang="pt-BR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338" y="1772816"/>
            <a:ext cx="8315325" cy="359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4241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tângulo 2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2915816" y="349572"/>
            <a:ext cx="60486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SEGURIDADE</a:t>
            </a:r>
            <a:r>
              <a:rPr lang="pt-BR" b="1" dirty="0" smtClean="0">
                <a:solidFill>
                  <a:schemeClr val="bg1"/>
                </a:solidFill>
                <a:latin typeface="+mn-lt"/>
                <a:cs typeface="+mn-cs"/>
              </a:rPr>
              <a:t> - </a:t>
            </a: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TIPOS DE BENEFÍCIOS/ RENDA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5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4329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CaixaDeTexto 7"/>
          <p:cNvSpPr txBox="1"/>
          <p:nvPr/>
        </p:nvSpPr>
        <p:spPr>
          <a:xfrm>
            <a:off x="1331642" y="1052737"/>
            <a:ext cx="640871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800" b="1" spc="3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PLANO MULTIFUTURO </a:t>
            </a:r>
            <a:r>
              <a:rPr lang="pt-BR" sz="2800" b="1" spc="3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I</a:t>
            </a:r>
            <a:r>
              <a:rPr lang="pt-BR" sz="2800" b="1" spc="3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I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7853919" y="1379518"/>
            <a:ext cx="784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Em R$</a:t>
            </a:r>
            <a:endParaRPr lang="pt-BR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785590"/>
            <a:ext cx="8205787" cy="380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632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tângulo 4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2915816" y="349572"/>
            <a:ext cx="604867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INVESTIMENTOS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7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4329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08720"/>
            <a:ext cx="68580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108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4329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 5"/>
          <p:cNvSpPr/>
          <p:nvPr/>
        </p:nvSpPr>
        <p:spPr>
          <a:xfrm>
            <a:off x="2488979" y="304331"/>
            <a:ext cx="6403503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779" y="1196752"/>
            <a:ext cx="8469313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CaixaDeTexto 11"/>
          <p:cNvSpPr txBox="1"/>
          <p:nvPr/>
        </p:nvSpPr>
        <p:spPr>
          <a:xfrm>
            <a:off x="2987824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GESTÃO ADMINISTRATIVA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48502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4329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2488979" y="304331"/>
            <a:ext cx="6403503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2915816" y="349572"/>
            <a:ext cx="59046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INFORMAÇÕES GERAIS 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0067845"/>
              </p:ext>
            </p:extLst>
          </p:nvPr>
        </p:nvGraphicFramePr>
        <p:xfrm>
          <a:off x="251519" y="1556792"/>
          <a:ext cx="8568953" cy="2808312"/>
        </p:xfrm>
        <a:graphic>
          <a:graphicData uri="http://schemas.openxmlformats.org/drawingml/2006/table">
            <a:tbl>
              <a:tblPr/>
              <a:tblGrid>
                <a:gridCol w="3187891"/>
                <a:gridCol w="2648585"/>
                <a:gridCol w="2732477"/>
              </a:tblGrid>
              <a:tr h="420654">
                <a:tc>
                  <a:txBody>
                    <a:bodyPr/>
                    <a:lstStyle/>
                    <a:p>
                      <a:pPr algn="ctr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6907" marR="6907" marT="690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2800" b="1" i="0" u="none" strike="noStrike" dirty="0">
                          <a:solidFill>
                            <a:srgbClr val="FFFFFF"/>
                          </a:solidFill>
                          <a:effectLst/>
                          <a:latin typeface="Malgun Gothic"/>
                        </a:rPr>
                        <a:t>2015</a:t>
                      </a:r>
                    </a:p>
                  </a:txBody>
                  <a:tcPr marL="6907" marR="6907" marT="690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2800" b="1" i="0" u="none" strike="noStrike" dirty="0">
                          <a:solidFill>
                            <a:srgbClr val="FFFFFF"/>
                          </a:solidFill>
                          <a:effectLst/>
                          <a:latin typeface="Malgun Gothic"/>
                        </a:rPr>
                        <a:t>2016</a:t>
                      </a:r>
                    </a:p>
                  </a:txBody>
                  <a:tcPr marL="6907" marR="6907" marT="690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6C0A"/>
                    </a:solidFill>
                  </a:tcPr>
                </a:tc>
              </a:tr>
              <a:tr h="560121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Malgun Gothic"/>
                        </a:rPr>
                        <a:t>PATRIMONIO SOCIAL</a:t>
                      </a:r>
                    </a:p>
                  </a:txBody>
                  <a:tcPr marL="6907" marR="6907" marT="690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Malgun Gothic"/>
                        </a:rPr>
                        <a:t>2.039.188.268,85</a:t>
                      </a:r>
                    </a:p>
                  </a:txBody>
                  <a:tcPr marL="6907" marR="6907" marT="690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Malgun Gothic"/>
                        </a:rPr>
                        <a:t>2.174.768.276,94</a:t>
                      </a:r>
                    </a:p>
                  </a:txBody>
                  <a:tcPr marL="6907" marR="6907" marT="690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419123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Malgun Gothic"/>
                        </a:rPr>
                        <a:t>BENEFÍCIO I</a:t>
                      </a:r>
                    </a:p>
                  </a:txBody>
                  <a:tcPr marL="6907" marR="6907" marT="690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Malgun Gothic"/>
                        </a:rPr>
                        <a:t>640.811.372,39</a:t>
                      </a:r>
                    </a:p>
                  </a:txBody>
                  <a:tcPr marL="6907" marR="6907" marT="690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Malgun Gothic"/>
                        </a:rPr>
                        <a:t>671.188.732,42</a:t>
                      </a:r>
                    </a:p>
                  </a:txBody>
                  <a:tcPr marL="6907" marR="6907" marT="690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</a:tr>
              <a:tr h="488977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Malgun Gothic"/>
                        </a:rPr>
                        <a:t>MULTIFUTURO I</a:t>
                      </a:r>
                    </a:p>
                  </a:txBody>
                  <a:tcPr marL="6907" marR="6907" marT="690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Malgun Gothic"/>
                        </a:rPr>
                        <a:t>1.081.307.310,40</a:t>
                      </a:r>
                    </a:p>
                  </a:txBody>
                  <a:tcPr marL="6907" marR="6907" marT="690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Malgun Gothic"/>
                        </a:rPr>
                        <a:t>1.156.136.010,90</a:t>
                      </a:r>
                    </a:p>
                  </a:txBody>
                  <a:tcPr marL="6907" marR="6907" marT="690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  <a:tr h="419123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Malgun Gothic"/>
                        </a:rPr>
                        <a:t>MULTIFUTURO II</a:t>
                      </a:r>
                    </a:p>
                  </a:txBody>
                  <a:tcPr marL="6907" marR="6907" marT="690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BR" sz="2400" b="0" i="0" u="none" strike="noStrike">
                          <a:solidFill>
                            <a:srgbClr val="000000"/>
                          </a:solidFill>
                          <a:effectLst/>
                          <a:latin typeface="Malgun Gothic"/>
                        </a:rPr>
                        <a:t>235.564.506,44</a:t>
                      </a:r>
                    </a:p>
                  </a:txBody>
                  <a:tcPr marL="6907" marR="6907" marT="690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Malgun Gothic"/>
                        </a:rPr>
                        <a:t>257.750.414,08</a:t>
                      </a:r>
                    </a:p>
                  </a:txBody>
                  <a:tcPr marL="6907" marR="6907" marT="6906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D"/>
                    </a:solidFill>
                  </a:tcPr>
                </a:tc>
              </a:tr>
              <a:tr h="487342">
                <a:tc>
                  <a:txBody>
                    <a:bodyPr/>
                    <a:lstStyle/>
                    <a:p>
                      <a:pPr algn="ctr" rtl="0" fontAlgn="b"/>
                      <a:r>
                        <a:rPr lang="pt-BR" sz="2400" b="1" i="0" u="none" strike="noStrike" dirty="0">
                          <a:solidFill>
                            <a:srgbClr val="000000"/>
                          </a:solidFill>
                          <a:effectLst/>
                          <a:latin typeface="Malgun Gothic"/>
                        </a:rPr>
                        <a:t>PGA</a:t>
                      </a:r>
                    </a:p>
                  </a:txBody>
                  <a:tcPr marL="6907" marR="6907" marT="6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Malgun Gothic"/>
                        </a:rPr>
                        <a:t>81.505.079,62</a:t>
                      </a:r>
                    </a:p>
                  </a:txBody>
                  <a:tcPr marL="6907" marR="6907" marT="6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pt-B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Malgun Gothic"/>
                        </a:rPr>
                        <a:t>89.693.119,54</a:t>
                      </a:r>
                    </a:p>
                  </a:txBody>
                  <a:tcPr marL="6907" marR="6907" marT="69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1DE"/>
                    </a:solidFill>
                  </a:tcPr>
                </a:tc>
              </a:tr>
            </a:tbl>
          </a:graphicData>
        </a:graphic>
      </p:graphicFrame>
      <p:sp>
        <p:nvSpPr>
          <p:cNvPr id="11" name="CaixaDeTexto 10"/>
          <p:cNvSpPr txBox="1"/>
          <p:nvPr/>
        </p:nvSpPr>
        <p:spPr>
          <a:xfrm>
            <a:off x="8000415" y="1084094"/>
            <a:ext cx="7841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Em R$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178385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INVESTIMENTOS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1347367" y="1020607"/>
            <a:ext cx="6449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/>
              <a:t>Composição da Carteira  - Plano de Benefícios I</a:t>
            </a:r>
            <a:endParaRPr lang="pt-BR" sz="2400" b="1" dirty="0"/>
          </a:p>
        </p:txBody>
      </p:sp>
      <p:graphicFrame>
        <p:nvGraphicFramePr>
          <p:cNvPr id="10" name="Gráfico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77192038"/>
              </p:ext>
            </p:extLst>
          </p:nvPr>
        </p:nvGraphicFramePr>
        <p:xfrm>
          <a:off x="1196030" y="1565808"/>
          <a:ext cx="7120388" cy="3969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CaixaDeTexto 1"/>
          <p:cNvSpPr txBox="1"/>
          <p:nvPr/>
        </p:nvSpPr>
        <p:spPr>
          <a:xfrm>
            <a:off x="6300192" y="4869160"/>
            <a:ext cx="18203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>
                <a:ea typeface="Malgun Gothic" panose="020B0503020000020004" pitchFamily="34" charset="-127"/>
              </a:rPr>
              <a:t>Data Base - Dezembro</a:t>
            </a:r>
            <a:endParaRPr lang="pt-BR" sz="1400" b="1" dirty="0"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76724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INVESTIMENTOS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2499254" y="908720"/>
            <a:ext cx="41454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000" b="1" dirty="0"/>
              <a:t>Rentabilidade do Plano X </a:t>
            </a:r>
            <a:r>
              <a:rPr lang="pt-BR" sz="2000" b="1" dirty="0" smtClean="0"/>
              <a:t>Indicadores</a:t>
            </a:r>
          </a:p>
          <a:p>
            <a:pPr algn="ctr"/>
            <a:r>
              <a:rPr lang="pt-BR" sz="2000" b="1" dirty="0" smtClean="0"/>
              <a:t>Plano </a:t>
            </a:r>
            <a:r>
              <a:rPr lang="pt-BR" sz="2000" b="1" dirty="0"/>
              <a:t>d</a:t>
            </a:r>
            <a:r>
              <a:rPr lang="pt-BR" sz="2000" b="1" dirty="0" smtClean="0"/>
              <a:t>e Benefícios I</a:t>
            </a:r>
            <a:endParaRPr lang="pt-BR" sz="2000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59" b="13711"/>
          <a:stretch/>
        </p:blipFill>
        <p:spPr bwMode="auto">
          <a:xfrm>
            <a:off x="362744" y="1739900"/>
            <a:ext cx="8443331" cy="3633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702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INVESTIMENTOS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1347367" y="1095129"/>
            <a:ext cx="6449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/>
              <a:t>Composição da Carteira  - Plano </a:t>
            </a:r>
            <a:r>
              <a:rPr lang="pt-BR" sz="2400" b="1" dirty="0" err="1" smtClean="0"/>
              <a:t>Multifuturo</a:t>
            </a:r>
            <a:r>
              <a:rPr lang="pt-BR" sz="2400" b="1" dirty="0" smtClean="0"/>
              <a:t> I</a:t>
            </a:r>
            <a:endParaRPr lang="pt-BR" sz="2400" b="1" dirty="0"/>
          </a:p>
        </p:txBody>
      </p:sp>
      <p:graphicFrame>
        <p:nvGraphicFramePr>
          <p:cNvPr id="11" name="Gráfico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0710488"/>
              </p:ext>
            </p:extLst>
          </p:nvPr>
        </p:nvGraphicFramePr>
        <p:xfrm>
          <a:off x="827584" y="1772818"/>
          <a:ext cx="8021104" cy="35009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CaixaDeTexto 7"/>
          <p:cNvSpPr txBox="1"/>
          <p:nvPr/>
        </p:nvSpPr>
        <p:spPr>
          <a:xfrm>
            <a:off x="6928157" y="5137447"/>
            <a:ext cx="18203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>
                <a:ea typeface="Malgun Gothic" panose="020B0503020000020004" pitchFamily="34" charset="-127"/>
              </a:rPr>
              <a:t>Data Base - Dezembro</a:t>
            </a:r>
            <a:endParaRPr lang="pt-BR" sz="1400" b="1" dirty="0"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9984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INVESTIMENTOS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2499254" y="941140"/>
            <a:ext cx="41454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000" b="1" dirty="0"/>
              <a:t>Rentabilidade do Plano X </a:t>
            </a:r>
            <a:r>
              <a:rPr lang="pt-BR" sz="2000" b="1" dirty="0" smtClean="0"/>
              <a:t>Indicadores</a:t>
            </a:r>
          </a:p>
          <a:p>
            <a:pPr algn="ctr"/>
            <a:r>
              <a:rPr lang="pt-BR" sz="2000" b="1" dirty="0" smtClean="0"/>
              <a:t>Plano </a:t>
            </a:r>
            <a:r>
              <a:rPr lang="pt-BR" sz="2000" b="1" dirty="0" err="1" smtClean="0"/>
              <a:t>Multifuturo</a:t>
            </a:r>
            <a:r>
              <a:rPr lang="pt-BR" sz="2000" b="1" dirty="0" smtClean="0"/>
              <a:t> I</a:t>
            </a:r>
            <a:endParaRPr lang="pt-BR" sz="20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58" b="7091"/>
          <a:stretch/>
        </p:blipFill>
        <p:spPr bwMode="auto">
          <a:xfrm>
            <a:off x="362744" y="2060848"/>
            <a:ext cx="8402327" cy="3528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5617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INVESTIMENTOS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1347367" y="1095129"/>
            <a:ext cx="6449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400" b="1" dirty="0" smtClean="0"/>
              <a:t>Composição da Carteira  - Plano </a:t>
            </a:r>
            <a:r>
              <a:rPr lang="pt-BR" sz="2400" b="1" dirty="0" err="1" smtClean="0"/>
              <a:t>Multifuturo</a:t>
            </a:r>
            <a:r>
              <a:rPr lang="pt-BR" sz="2400" b="1" dirty="0" smtClean="0"/>
              <a:t> II</a:t>
            </a:r>
            <a:endParaRPr lang="pt-BR" sz="2400" b="1" dirty="0"/>
          </a:p>
        </p:txBody>
      </p:sp>
      <p:graphicFrame>
        <p:nvGraphicFramePr>
          <p:cNvPr id="10" name="Gráfico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1556560"/>
              </p:ext>
            </p:extLst>
          </p:nvPr>
        </p:nvGraphicFramePr>
        <p:xfrm>
          <a:off x="540876" y="1700810"/>
          <a:ext cx="8062251" cy="3852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" name="CaixaDeTexto 8"/>
          <p:cNvSpPr txBox="1"/>
          <p:nvPr/>
        </p:nvSpPr>
        <p:spPr>
          <a:xfrm>
            <a:off x="6598468" y="5077865"/>
            <a:ext cx="18203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>
                <a:ea typeface="Malgun Gothic" panose="020B0503020000020004" pitchFamily="34" charset="-127"/>
              </a:rPr>
              <a:t>Data Base - Dezembro</a:t>
            </a:r>
            <a:endParaRPr lang="pt-BR" sz="1400" b="1" dirty="0"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50399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INVESTIMENTOS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2499254" y="992922"/>
            <a:ext cx="414549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000" b="1" dirty="0"/>
              <a:t>Rentabilidade do Plano X </a:t>
            </a:r>
            <a:r>
              <a:rPr lang="pt-BR" sz="2000" b="1" dirty="0" smtClean="0"/>
              <a:t>Indicadores</a:t>
            </a:r>
          </a:p>
          <a:p>
            <a:pPr algn="ctr"/>
            <a:r>
              <a:rPr lang="pt-BR" sz="2000" b="1" dirty="0" smtClean="0"/>
              <a:t>Plano </a:t>
            </a:r>
            <a:r>
              <a:rPr lang="pt-BR" sz="2000" b="1" dirty="0" err="1" smtClean="0"/>
              <a:t>Multifuturo</a:t>
            </a:r>
            <a:r>
              <a:rPr lang="pt-BR" sz="2000" b="1" dirty="0" smtClean="0"/>
              <a:t> II</a:t>
            </a:r>
            <a:endParaRPr lang="pt-BR" sz="2000" b="1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17" b="7660"/>
          <a:stretch/>
        </p:blipFill>
        <p:spPr bwMode="auto">
          <a:xfrm>
            <a:off x="51923" y="2074540"/>
            <a:ext cx="9004794" cy="32986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5726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INVESTIMENTOS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aphicFrame>
        <p:nvGraphicFramePr>
          <p:cNvPr id="9" name="Gráfico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22743442"/>
              </p:ext>
            </p:extLst>
          </p:nvPr>
        </p:nvGraphicFramePr>
        <p:xfrm>
          <a:off x="108587" y="1784070"/>
          <a:ext cx="8964488" cy="32624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CaixaDeTexto 9"/>
          <p:cNvSpPr txBox="1"/>
          <p:nvPr/>
        </p:nvSpPr>
        <p:spPr>
          <a:xfrm>
            <a:off x="2699792" y="1084674"/>
            <a:ext cx="37160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/>
              <a:t>PLANO DE BENEFÍCIOS I</a:t>
            </a:r>
            <a:endParaRPr lang="pt-BR" sz="2800" b="1" dirty="0"/>
          </a:p>
        </p:txBody>
      </p:sp>
      <p:sp>
        <p:nvSpPr>
          <p:cNvPr id="2" name="CaixaDeTexto 1"/>
          <p:cNvSpPr txBox="1"/>
          <p:nvPr/>
        </p:nvSpPr>
        <p:spPr>
          <a:xfrm>
            <a:off x="7778844" y="1393033"/>
            <a:ext cx="12576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/>
              <a:t>Em percentual</a:t>
            </a:r>
            <a:endParaRPr lang="pt-BR" sz="1400" b="1" dirty="0"/>
          </a:p>
        </p:txBody>
      </p:sp>
    </p:spTree>
    <p:extLst>
      <p:ext uri="{BB962C8B-B14F-4D97-AF65-F5344CB8AC3E}">
        <p14:creationId xmlns:p14="http://schemas.microsoft.com/office/powerpoint/2010/main" val="2484951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INVESTIMENTOS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aphicFrame>
        <p:nvGraphicFramePr>
          <p:cNvPr id="7" name="Gráfico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49705059"/>
              </p:ext>
            </p:extLst>
          </p:nvPr>
        </p:nvGraphicFramePr>
        <p:xfrm>
          <a:off x="123491" y="1797762"/>
          <a:ext cx="8897020" cy="32624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CaixaDeTexto 7"/>
          <p:cNvSpPr txBox="1"/>
          <p:nvPr/>
        </p:nvSpPr>
        <p:spPr>
          <a:xfrm>
            <a:off x="2699795" y="1084674"/>
            <a:ext cx="36846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/>
              <a:t>PLANO MULTIFUTURO I</a:t>
            </a:r>
            <a:endParaRPr lang="pt-BR" sz="2800" b="1" dirty="0"/>
          </a:p>
        </p:txBody>
      </p:sp>
      <p:sp>
        <p:nvSpPr>
          <p:cNvPr id="9" name="CaixaDeTexto 8"/>
          <p:cNvSpPr txBox="1"/>
          <p:nvPr/>
        </p:nvSpPr>
        <p:spPr>
          <a:xfrm>
            <a:off x="7778844" y="1393033"/>
            <a:ext cx="12576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/>
              <a:t>Em percentual</a:t>
            </a:r>
            <a:endParaRPr lang="pt-BR" sz="1400" b="1" dirty="0"/>
          </a:p>
        </p:txBody>
      </p:sp>
    </p:spTree>
    <p:extLst>
      <p:ext uri="{BB962C8B-B14F-4D97-AF65-F5344CB8AC3E}">
        <p14:creationId xmlns:p14="http://schemas.microsoft.com/office/powerpoint/2010/main" val="128698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INVESTIMENTOS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aphicFrame>
        <p:nvGraphicFramePr>
          <p:cNvPr id="6" name="Gráfico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9184951"/>
              </p:ext>
            </p:extLst>
          </p:nvPr>
        </p:nvGraphicFramePr>
        <p:xfrm>
          <a:off x="107505" y="1905774"/>
          <a:ext cx="8897019" cy="30464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CaixaDeTexto 6"/>
          <p:cNvSpPr txBox="1"/>
          <p:nvPr/>
        </p:nvSpPr>
        <p:spPr>
          <a:xfrm>
            <a:off x="2699794" y="1124744"/>
            <a:ext cx="37808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/>
              <a:t>PLANO MULTIFUTURO II</a:t>
            </a:r>
            <a:endParaRPr lang="pt-BR" sz="28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7706836" y="1537049"/>
            <a:ext cx="12576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/>
              <a:t>Em percentual</a:t>
            </a:r>
            <a:endParaRPr lang="pt-BR" sz="1400" b="1" dirty="0"/>
          </a:p>
        </p:txBody>
      </p:sp>
    </p:spTree>
    <p:extLst>
      <p:ext uri="{BB962C8B-B14F-4D97-AF65-F5344CB8AC3E}">
        <p14:creationId xmlns:p14="http://schemas.microsoft.com/office/powerpoint/2010/main" val="349130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074" y="372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4329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 5"/>
          <p:cNvSpPr/>
          <p:nvPr/>
        </p:nvSpPr>
        <p:spPr>
          <a:xfrm>
            <a:off x="2488979" y="304331"/>
            <a:ext cx="6403503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3" name="CaixaDeTexto 2"/>
          <p:cNvSpPr txBox="1"/>
          <p:nvPr/>
        </p:nvSpPr>
        <p:spPr>
          <a:xfrm>
            <a:off x="2355032" y="980728"/>
            <a:ext cx="44405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200" b="1" dirty="0" smtClean="0"/>
              <a:t>Patrocinadoras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546" y="2121823"/>
            <a:ext cx="1451193" cy="1451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395858"/>
            <a:ext cx="3284984" cy="821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1917631"/>
            <a:ext cx="1872208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17" b="25555"/>
          <a:stretch/>
        </p:blipFill>
        <p:spPr bwMode="auto">
          <a:xfrm>
            <a:off x="611560" y="3911600"/>
            <a:ext cx="2352352" cy="1282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118" y="3656674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1690" y="3911600"/>
            <a:ext cx="2845464" cy="834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CaixaDeTexto 12"/>
          <p:cNvSpPr txBox="1"/>
          <p:nvPr/>
        </p:nvSpPr>
        <p:spPr>
          <a:xfrm>
            <a:off x="2915816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GESTÃO ADMINISTRATIVA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0207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Resultado de imagem para INVESTIMENTO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768" y="1124746"/>
            <a:ext cx="8304857" cy="434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SITUAÇÃO ECONÔMICA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25435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SUPERÁVIT ACUMULADO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2675487" y="1108775"/>
            <a:ext cx="37160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/>
              <a:t>PLANO DE BENEFÍCIOS I</a:t>
            </a:r>
            <a:endParaRPr lang="pt-BR" sz="2800" b="1" dirty="0"/>
          </a:p>
        </p:txBody>
      </p:sp>
      <p:sp>
        <p:nvSpPr>
          <p:cNvPr id="2" name="CaixaDeTexto 1"/>
          <p:cNvSpPr txBox="1"/>
          <p:nvPr/>
        </p:nvSpPr>
        <p:spPr>
          <a:xfrm>
            <a:off x="7774742" y="1734645"/>
            <a:ext cx="11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Em R$ mil </a:t>
            </a:r>
            <a:endParaRPr lang="pt-BR" b="1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76" y="2242592"/>
            <a:ext cx="9069885" cy="302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95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2729671" y="1108775"/>
            <a:ext cx="36846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/>
              <a:t>PLANO MULTIFUTURO I</a:t>
            </a:r>
            <a:endParaRPr lang="pt-BR" sz="28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SUPERÁVIT ACUMULADO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2276872"/>
            <a:ext cx="9066959" cy="2994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aixaDeTexto 8"/>
          <p:cNvSpPr txBox="1"/>
          <p:nvPr/>
        </p:nvSpPr>
        <p:spPr>
          <a:xfrm>
            <a:off x="7774742" y="1734645"/>
            <a:ext cx="11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Em R$ mil 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3711820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2648573" y="1108775"/>
            <a:ext cx="378084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/>
              <a:t>PLANO MULTIFUTURO II</a:t>
            </a:r>
            <a:endParaRPr lang="pt-BR" sz="28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SUPERÁVIT ACUMULADO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70" y="2348882"/>
            <a:ext cx="9041036" cy="29458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CaixaDeTexto 8"/>
          <p:cNvSpPr txBox="1"/>
          <p:nvPr/>
        </p:nvSpPr>
        <p:spPr>
          <a:xfrm>
            <a:off x="7774742" y="1907540"/>
            <a:ext cx="11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 smtClean="0"/>
              <a:t>Em R$ mil 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57130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4329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2411760" y="349572"/>
            <a:ext cx="6408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SEGURIDADE 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2488979" y="304331"/>
            <a:ext cx="6403503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2915816" y="349572"/>
            <a:ext cx="59046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INFORMAÇÕES GERENCIAIS 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07" t="25862" r="22411" b="32968"/>
          <a:stretch/>
        </p:blipFill>
        <p:spPr bwMode="auto">
          <a:xfrm>
            <a:off x="-659" y="769023"/>
            <a:ext cx="9130752" cy="4512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3923928" y="908720"/>
            <a:ext cx="21416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SEGMENTO</a:t>
            </a:r>
            <a:endParaRPr lang="pt-BR" sz="2800" b="1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467545" y="5281465"/>
            <a:ext cx="71658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/>
              <a:t>Fonte: Revista Fundos de Pensão n. 409 (março/abril 2017)– </a:t>
            </a:r>
            <a:r>
              <a:rPr lang="pt-BR" sz="1400" b="1" dirty="0" err="1" smtClean="0"/>
              <a:t>Abrapp</a:t>
            </a:r>
            <a:r>
              <a:rPr lang="pt-BR" sz="1400" b="1" dirty="0" smtClean="0"/>
              <a:t>, ICSS, </a:t>
            </a:r>
            <a:r>
              <a:rPr lang="pt-BR" sz="1400" b="1" dirty="0" err="1" smtClean="0"/>
              <a:t>Sindap</a:t>
            </a:r>
            <a:r>
              <a:rPr lang="pt-BR" sz="1400" b="1" dirty="0" smtClean="0"/>
              <a:t> e </a:t>
            </a:r>
            <a:r>
              <a:rPr lang="pt-BR" sz="1400" b="1" dirty="0" err="1" smtClean="0"/>
              <a:t>Uniabrapp</a:t>
            </a:r>
            <a:endParaRPr lang="pt-BR" sz="1400" b="1" dirty="0"/>
          </a:p>
        </p:txBody>
      </p:sp>
    </p:spTree>
    <p:extLst>
      <p:ext uri="{BB962C8B-B14F-4D97-AF65-F5344CB8AC3E}">
        <p14:creationId xmlns:p14="http://schemas.microsoft.com/office/powerpoint/2010/main" val="949237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144" y="128463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ângulo 1"/>
          <p:cNvSpPr/>
          <p:nvPr/>
        </p:nvSpPr>
        <p:spPr>
          <a:xfrm>
            <a:off x="295672" y="764706"/>
            <a:ext cx="8524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800" b="1" dirty="0"/>
              <a:t>Acompanhe o que aconteceu</a:t>
            </a:r>
          </a:p>
          <a:p>
            <a:pPr algn="ctr"/>
            <a:r>
              <a:rPr lang="pt-BR" sz="2800" b="1" dirty="0"/>
              <a:t>na </a:t>
            </a:r>
            <a:r>
              <a:rPr lang="pt-BR" sz="2800" b="1" dirty="0" smtClean="0"/>
              <a:t>Fusesc</a:t>
            </a:r>
            <a:endParaRPr lang="pt-BR" sz="2800" b="1" dirty="0"/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51" y="1847850"/>
            <a:ext cx="6591300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8945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18" y="0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179512" y="548682"/>
            <a:ext cx="87849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/>
              <a:t>Fusesc</a:t>
            </a:r>
            <a:r>
              <a:rPr lang="pt-BR" sz="2000" b="1" dirty="0"/>
              <a:t> comemorou 38 anos cuidando </a:t>
            </a:r>
            <a:r>
              <a:rPr lang="pt-BR" sz="2000" b="1" dirty="0" smtClean="0"/>
              <a:t>do presente </a:t>
            </a:r>
            <a:r>
              <a:rPr lang="pt-BR" sz="2000" b="1" dirty="0"/>
              <a:t>e do futuro </a:t>
            </a:r>
          </a:p>
        </p:txBody>
      </p:sp>
      <p:pic>
        <p:nvPicPr>
          <p:cNvPr id="11266" name="Picture 2" descr="G:\Aniversário Fusesc\2016\38 anos-mk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424" y="1124746"/>
            <a:ext cx="4036799" cy="4431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32762"/>
            <a:ext cx="1760984" cy="51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2488977" y="71042"/>
            <a:ext cx="6515547" cy="425787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3131840" y="127496"/>
            <a:ext cx="58326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RETROSPECTIVA 2016</a:t>
            </a:r>
            <a:endParaRPr lang="pt-BR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9167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834" y="0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215516" y="548680"/>
            <a:ext cx="8712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b="1" dirty="0"/>
              <a:t>Aposentado da Fusesc participou </a:t>
            </a:r>
            <a:r>
              <a:rPr lang="pt-BR" sz="2000" b="1" dirty="0" smtClean="0"/>
              <a:t>de Concurso do Dia do Aposentado e recebeu </a:t>
            </a:r>
            <a:r>
              <a:rPr lang="pt-BR" sz="2000" b="1" dirty="0"/>
              <a:t>homenagem da </a:t>
            </a:r>
            <a:r>
              <a:rPr lang="pt-BR" sz="2000" b="1" dirty="0" err="1"/>
              <a:t>Abrapp</a:t>
            </a:r>
            <a:r>
              <a:rPr lang="pt-BR" sz="2000" b="1" dirty="0"/>
              <a:t> </a:t>
            </a:r>
            <a:endParaRPr lang="pt-BR" sz="2000" b="1" dirty="0" smtClean="0"/>
          </a:p>
          <a:p>
            <a:pPr algn="ctr"/>
            <a:endParaRPr lang="pt-BR" sz="2000" b="1" dirty="0" smtClean="0"/>
          </a:p>
          <a:p>
            <a:pPr algn="ctr"/>
            <a:r>
              <a:rPr lang="pt-BR" sz="2000" dirty="0"/>
              <a:t> </a:t>
            </a:r>
            <a:r>
              <a:rPr lang="pt-BR" sz="2400" i="1" dirty="0"/>
              <a:t>“A Fusesc representa para nossa família um patrimônio de segurança e estabilidade para hoje e para o futuro.”</a:t>
            </a:r>
            <a:endParaRPr lang="pt-BR" sz="2400" b="1" i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25" t="30664" r="12500" b="25196"/>
          <a:stretch/>
        </p:blipFill>
        <p:spPr bwMode="auto">
          <a:xfrm>
            <a:off x="1414275" y="2507334"/>
            <a:ext cx="6902143" cy="31704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32762"/>
            <a:ext cx="1760984" cy="51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tângulo 7"/>
          <p:cNvSpPr/>
          <p:nvPr/>
        </p:nvSpPr>
        <p:spPr>
          <a:xfrm>
            <a:off x="2488977" y="71042"/>
            <a:ext cx="6515547" cy="425787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9" name="CaixaDeTexto 8"/>
          <p:cNvSpPr txBox="1"/>
          <p:nvPr/>
        </p:nvSpPr>
        <p:spPr>
          <a:xfrm>
            <a:off x="3131840" y="127496"/>
            <a:ext cx="58326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RETROSPECTIVA 2016</a:t>
            </a:r>
            <a:endParaRPr lang="pt-BR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59966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589113" y="692698"/>
            <a:ext cx="793041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/>
              <a:t>Conselhos Fiscal e Deliberativo realizaram posse de conselheiros indicados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328" y="1666430"/>
            <a:ext cx="5871344" cy="3910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32762"/>
            <a:ext cx="1760984" cy="51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2488977" y="71042"/>
            <a:ext cx="6515547" cy="425787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3131840" y="127496"/>
            <a:ext cx="58326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RETROSPECTIVA 2016</a:t>
            </a:r>
            <a:endParaRPr lang="pt-BR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37957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865625" y="764706"/>
            <a:ext cx="7416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/>
              <a:t>Fusesc promoveu apresentações de Prestação de Contas em 12 cidades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1707232"/>
            <a:ext cx="5715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32762"/>
            <a:ext cx="1760984" cy="51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2488977" y="71042"/>
            <a:ext cx="6515547" cy="425787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3131840" y="127496"/>
            <a:ext cx="58326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RETROSPECTIVA 2016</a:t>
            </a:r>
            <a:endParaRPr lang="pt-BR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4836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4329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 5"/>
          <p:cNvSpPr/>
          <p:nvPr/>
        </p:nvSpPr>
        <p:spPr>
          <a:xfrm>
            <a:off x="2488979" y="304331"/>
            <a:ext cx="6403503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10" name="CaixaDeTexto 9"/>
          <p:cNvSpPr txBox="1"/>
          <p:nvPr/>
        </p:nvSpPr>
        <p:spPr>
          <a:xfrm>
            <a:off x="4716016" y="349572"/>
            <a:ext cx="410445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GESTÃO ADMINISTRATIVA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323" y="1556792"/>
            <a:ext cx="7486153" cy="3896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467544" y="1004908"/>
            <a:ext cx="8128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000" b="1" dirty="0" smtClean="0"/>
              <a:t>Há 39 anos trabalhando para o presente e o futuro de milhares de famílias </a:t>
            </a:r>
            <a:endParaRPr lang="pt-BR" sz="2000" b="1" dirty="0"/>
          </a:p>
        </p:txBody>
      </p:sp>
    </p:spTree>
    <p:extLst>
      <p:ext uri="{BB962C8B-B14F-4D97-AF65-F5344CB8AC3E}">
        <p14:creationId xmlns:p14="http://schemas.microsoft.com/office/powerpoint/2010/main" val="4008990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9954" y="0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845907" y="620690"/>
            <a:ext cx="7416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/>
              <a:t>Fusesc disponibilizou mais um meio de </a:t>
            </a:r>
            <a:r>
              <a:rPr lang="pt-BR" sz="2400" b="1" dirty="0" smtClean="0"/>
              <a:t>comunicação – Newsletter quinzenal </a:t>
            </a:r>
            <a:endParaRPr lang="pt-BR" sz="2400" b="1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81" t="13683" r="24063" b="24219"/>
          <a:stretch/>
        </p:blipFill>
        <p:spPr bwMode="auto">
          <a:xfrm>
            <a:off x="2432051" y="1551384"/>
            <a:ext cx="4279900" cy="4037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32762"/>
            <a:ext cx="1760984" cy="51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2488977" y="71042"/>
            <a:ext cx="6515547" cy="425787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3131840" y="127496"/>
            <a:ext cx="58326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RETROSPECTIVA 2016</a:t>
            </a:r>
            <a:endParaRPr lang="pt-BR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241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845907" y="764705"/>
            <a:ext cx="7416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/>
              <a:t>Fusesc participou do VII Encontro de Previdência Complementar – Região Sul</a:t>
            </a:r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3721" y="1840835"/>
            <a:ext cx="5461199" cy="36043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32762"/>
            <a:ext cx="1760984" cy="51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2488977" y="71042"/>
            <a:ext cx="6515547" cy="425787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3131840" y="127496"/>
            <a:ext cx="58326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RETROSPECTIVA 2016</a:t>
            </a:r>
            <a:endParaRPr lang="pt-BR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96368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467544" y="951113"/>
            <a:ext cx="823676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/>
              <a:t>FATCA: preenchimento do formulário foi campanha em 2016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1851" y="1628800"/>
            <a:ext cx="7064936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32762"/>
            <a:ext cx="1760984" cy="51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2488977" y="71042"/>
            <a:ext cx="6515547" cy="425787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3131840" y="127496"/>
            <a:ext cx="58326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RETROSPECTIVA 2016</a:t>
            </a:r>
            <a:endParaRPr lang="pt-BR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2037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467544" y="951113"/>
            <a:ext cx="8236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800" b="1" dirty="0" smtClean="0"/>
              <a:t>Canal Direto </a:t>
            </a:r>
            <a:r>
              <a:rPr lang="pt-BR" sz="2800" b="1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de</a:t>
            </a:r>
            <a:r>
              <a:rPr lang="pt-BR" sz="2800" b="1" dirty="0" smtClean="0"/>
              <a:t> Denúncia</a:t>
            </a:r>
            <a:endParaRPr lang="pt-BR" sz="2800" b="1" dirty="0"/>
          </a:p>
        </p:txBody>
      </p:sp>
      <p:pic>
        <p:nvPicPr>
          <p:cNvPr id="6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32762"/>
            <a:ext cx="1760984" cy="51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2488977" y="71042"/>
            <a:ext cx="6515547" cy="425787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3131840" y="127496"/>
            <a:ext cx="58326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RETROSPECTIVA 2016</a:t>
            </a:r>
            <a:endParaRPr lang="pt-BR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467544" y="1772816"/>
            <a:ext cx="820891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Através desta </a:t>
            </a:r>
            <a:r>
              <a:rPr lang="pt-BR" sz="20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ferramenta do site, </a:t>
            </a:r>
            <a:r>
              <a:rPr lang="pt-BR" sz="2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a Fusesc analisará todas as denúncias que possam revelar atos de fraude, suborno, condutas irregulares, impropriedades de controles internos, normas, políticas, o descumprimento do Código de Conduta e Ética, bem como da legislação Anticorrupção e/ou quaisquer outras situações que possam expor negativamente a imagem da Fusesc.</a:t>
            </a:r>
            <a:br>
              <a:rPr lang="pt-BR" sz="2000" dirty="0">
                <a:latin typeface="Malgun Gothic" panose="020B0503020000020004" pitchFamily="34" charset="-127"/>
                <a:ea typeface="Malgun Gothic" panose="020B0503020000020004" pitchFamily="34" charset="-127"/>
              </a:rPr>
            </a:br>
            <a:r>
              <a:rPr lang="pt-BR" sz="2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/>
            </a:r>
            <a:br>
              <a:rPr lang="pt-BR" sz="2000" dirty="0">
                <a:latin typeface="Malgun Gothic" panose="020B0503020000020004" pitchFamily="34" charset="-127"/>
                <a:ea typeface="Malgun Gothic" panose="020B0503020000020004" pitchFamily="34" charset="-127"/>
              </a:rPr>
            </a:br>
            <a:r>
              <a:rPr lang="pt-BR" sz="2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Todas as informações e documentos recebidos </a:t>
            </a:r>
            <a:r>
              <a:rPr lang="pt-BR" sz="20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são </a:t>
            </a:r>
            <a:r>
              <a:rPr lang="pt-BR" sz="2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tratados com sigilo e o anonimato é garantido, </a:t>
            </a:r>
            <a:r>
              <a:rPr lang="pt-BR" sz="20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podendo </a:t>
            </a:r>
            <a:r>
              <a:rPr lang="pt-BR" sz="2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a denúncia </a:t>
            </a:r>
            <a:r>
              <a:rPr lang="pt-BR" sz="20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ser identificada </a:t>
            </a:r>
            <a:r>
              <a:rPr lang="pt-BR" sz="2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ou não.</a:t>
            </a:r>
            <a:endParaRPr lang="pt-BR" sz="2000" dirty="0" smtClean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28303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863588" y="908720"/>
            <a:ext cx="741682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800" b="1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Alteração do Estatuto</a:t>
            </a:r>
            <a:endParaRPr lang="pt-BR" sz="2800" b="1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6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32762"/>
            <a:ext cx="1760984" cy="51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2488977" y="71042"/>
            <a:ext cx="6515547" cy="425787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3131840" y="127496"/>
            <a:ext cx="58326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RETROSPECTIVA 2016</a:t>
            </a:r>
            <a:endParaRPr lang="pt-BR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467544" y="1915964"/>
            <a:ext cx="820891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Principais alterações:</a:t>
            </a:r>
          </a:p>
          <a:p>
            <a:r>
              <a:rPr lang="pt-BR" sz="20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/>
            </a:r>
            <a:br>
              <a:rPr lang="pt-BR" sz="20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</a:br>
            <a:r>
              <a:rPr lang="pt-BR" sz="20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- Redução </a:t>
            </a:r>
            <a:r>
              <a:rPr lang="pt-BR" sz="2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de 03 (três) para 02 (duas) Diretorias </a:t>
            </a:r>
            <a:r>
              <a:rPr lang="pt-BR" sz="20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/>
            </a:r>
            <a:br>
              <a:rPr lang="pt-BR" sz="20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</a:br>
            <a:r>
              <a:rPr lang="pt-BR" sz="20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/>
            </a:r>
            <a:br>
              <a:rPr lang="pt-BR" sz="20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</a:br>
            <a:r>
              <a:rPr lang="pt-BR" sz="20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- Permissão para administrar planos </a:t>
            </a:r>
            <a:r>
              <a:rPr lang="pt-BR" sz="2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de benefícios </a:t>
            </a:r>
            <a:r>
              <a:rPr lang="pt-BR" sz="20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instituídos</a:t>
            </a:r>
          </a:p>
          <a:p>
            <a:endParaRPr lang="pt-BR" sz="2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endParaRPr lang="pt-BR" sz="2000" dirty="0" smtClean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r>
              <a:rPr lang="pt-BR" sz="20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Está em avaliação das Patrocinadoras</a:t>
            </a:r>
          </a:p>
        </p:txBody>
      </p:sp>
    </p:spTree>
    <p:extLst>
      <p:ext uri="{BB962C8B-B14F-4D97-AF65-F5344CB8AC3E}">
        <p14:creationId xmlns:p14="http://schemas.microsoft.com/office/powerpoint/2010/main" val="912075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32762"/>
            <a:ext cx="1760984" cy="51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 5"/>
          <p:cNvSpPr/>
          <p:nvPr/>
        </p:nvSpPr>
        <p:spPr>
          <a:xfrm>
            <a:off x="2488977" y="71042"/>
            <a:ext cx="6515547" cy="425787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3131840" y="127496"/>
            <a:ext cx="58326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RETROSPECTIVA 2016</a:t>
            </a:r>
            <a:endParaRPr lang="pt-BR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845907" y="836714"/>
            <a:ext cx="74168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800" b="1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Alteração do Regulamento</a:t>
            </a:r>
          </a:p>
          <a:p>
            <a:pPr algn="ctr"/>
            <a:r>
              <a:rPr lang="pt-BR" sz="2800" b="1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Plano </a:t>
            </a:r>
            <a:r>
              <a:rPr lang="pt-BR" sz="2800" b="1" dirty="0" err="1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Multifuturo</a:t>
            </a:r>
            <a:r>
              <a:rPr lang="pt-BR" sz="2800" b="1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 II</a:t>
            </a:r>
            <a:endParaRPr lang="pt-BR" sz="2800" b="1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395536" y="2132856"/>
            <a:ext cx="83529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pt-BR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Exclusão </a:t>
            </a:r>
            <a:r>
              <a:rPr lang="pt-BR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do Capítulo XII do Regulamento, referente a oferta de perfil de investimentos, alinhando a norma ao modelo de alocação de recursos em carteira de investimento adotado pela </a:t>
            </a:r>
            <a:r>
              <a:rPr lang="pt-BR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Entidade</a:t>
            </a:r>
          </a:p>
          <a:p>
            <a:pPr marL="285750" indent="-285750">
              <a:buFontTx/>
              <a:buChar char="-"/>
            </a:pPr>
            <a:endParaRPr lang="pt-BR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Tx/>
              <a:buChar char="-"/>
            </a:pPr>
            <a:r>
              <a:rPr lang="pt-BR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Inclusão </a:t>
            </a:r>
            <a:r>
              <a:rPr lang="pt-BR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de faculdade de contratação de seguro para cobertura de riscos do plano, em conformidade com o art. 3º da Resolução CNPC nº 17, de 30/03/2015</a:t>
            </a:r>
            <a:r>
              <a:rPr lang="pt-BR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.</a:t>
            </a:r>
            <a:br>
              <a:rPr lang="pt-BR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</a:br>
            <a:r>
              <a:rPr lang="pt-BR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/>
            </a:r>
            <a:br>
              <a:rPr lang="pt-BR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</a:br>
            <a:r>
              <a:rPr lang="pt-BR" i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A</a:t>
            </a:r>
            <a:r>
              <a:rPr lang="pt-BR" i="1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provada </a:t>
            </a:r>
            <a:r>
              <a:rPr lang="pt-BR" i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pela Superintendência Nacional de Previdência Complementar – PREVIC por meio da Portaria nº 145, de 15/02/2017, publicada no Diário Oficial da União em 17/02/2017. </a:t>
            </a:r>
          </a:p>
          <a:p>
            <a:pPr marL="285750" indent="-285750">
              <a:buFontTx/>
              <a:buChar char="-"/>
            </a:pPr>
            <a:endParaRPr lang="pt-BR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50783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962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179512" y="620688"/>
            <a:ext cx="87849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/>
              <a:t>Fusesc publicou edital para alienação de </a:t>
            </a:r>
            <a:r>
              <a:rPr lang="pt-BR" sz="2400" b="1" dirty="0" smtClean="0"/>
              <a:t>imóvel – </a:t>
            </a:r>
          </a:p>
          <a:p>
            <a:pPr algn="ctr"/>
            <a:r>
              <a:rPr lang="pt-BR" sz="2400" b="1" dirty="0" smtClean="0"/>
              <a:t>Ed. Bancário José </a:t>
            </a:r>
            <a:r>
              <a:rPr lang="pt-BR" sz="2400" b="1" dirty="0"/>
              <a:t>Pedro Gil</a:t>
            </a:r>
          </a:p>
        </p:txBody>
      </p:sp>
      <p:pic>
        <p:nvPicPr>
          <p:cNvPr id="6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32762"/>
            <a:ext cx="1760984" cy="51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2488977" y="71042"/>
            <a:ext cx="6515547" cy="425787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3131840" y="127496"/>
            <a:ext cx="58326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RETROSPECTIVA 2016</a:t>
            </a:r>
            <a:endParaRPr lang="pt-BR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3"/>
          <a:stretch/>
        </p:blipFill>
        <p:spPr bwMode="auto">
          <a:xfrm>
            <a:off x="3059832" y="1451685"/>
            <a:ext cx="2952460" cy="4137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529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863588" y="764706"/>
            <a:ext cx="74168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/>
              <a:t>Fusesc participou do 37º Congresso Brasileiro dos Fundos de Pensão</a:t>
            </a: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140" y="1842395"/>
            <a:ext cx="8659723" cy="3458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32762"/>
            <a:ext cx="1760984" cy="51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2488977" y="71042"/>
            <a:ext cx="6515547" cy="425787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3131840" y="127496"/>
            <a:ext cx="58326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RETROSPECTIVA 2016</a:t>
            </a:r>
            <a:endParaRPr lang="pt-BR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9699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124744"/>
            <a:ext cx="7620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ângulo 4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COMUNICAÇÃO E RELACIONAMENTO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719223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CENTRAL DE ATENDIMENTO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7" name="Picture 2" descr="E:\Trabalho\Fusesc\Prestação Contas 2015\central atendiment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908722"/>
            <a:ext cx="4752528" cy="4696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5724128" y="1556794"/>
            <a:ext cx="29523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2000" b="1" dirty="0" smtClean="0"/>
              <a:t>Exclusivamente para assuntos da </a:t>
            </a:r>
            <a:r>
              <a:rPr lang="pt-BR" sz="2000" b="1" dirty="0" err="1" smtClean="0"/>
              <a:t>Fusesc</a:t>
            </a:r>
            <a:r>
              <a:rPr lang="pt-BR" sz="2000" b="1" dirty="0" smtClean="0"/>
              <a:t>, como  benefícios, empréstimos e cadastro.</a:t>
            </a:r>
            <a:endParaRPr lang="pt-BR" b="1" dirty="0"/>
          </a:p>
        </p:txBody>
      </p:sp>
    </p:spTree>
    <p:extLst>
      <p:ext uri="{BB962C8B-B14F-4D97-AF65-F5344CB8AC3E}">
        <p14:creationId xmlns:p14="http://schemas.microsoft.com/office/powerpoint/2010/main" val="2538385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4329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 5"/>
          <p:cNvSpPr/>
          <p:nvPr/>
        </p:nvSpPr>
        <p:spPr>
          <a:xfrm>
            <a:off x="2488979" y="304331"/>
            <a:ext cx="6403503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08720"/>
            <a:ext cx="7632848" cy="5851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CaixaDeTexto 9"/>
          <p:cNvSpPr txBox="1"/>
          <p:nvPr/>
        </p:nvSpPr>
        <p:spPr>
          <a:xfrm>
            <a:off x="4860032" y="349572"/>
            <a:ext cx="396044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GESTÃO ADMINISTRATIVA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08621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872671" y="663081"/>
            <a:ext cx="7416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 smtClean="0"/>
              <a:t>Total de Atendimentos realizados em 2016: </a:t>
            </a:r>
            <a:r>
              <a:rPr lang="pt-BR" sz="2400" b="1" dirty="0" smtClean="0">
                <a:solidFill>
                  <a:schemeClr val="accent3">
                    <a:lumMod val="50000"/>
                  </a:schemeClr>
                </a:solidFill>
              </a:rPr>
              <a:t>10.904</a:t>
            </a:r>
            <a:endParaRPr lang="pt-BR" sz="24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9" t="45117" r="50433" b="19486"/>
          <a:stretch/>
        </p:blipFill>
        <p:spPr bwMode="auto">
          <a:xfrm>
            <a:off x="1763690" y="1270673"/>
            <a:ext cx="5094727" cy="4390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32762"/>
            <a:ext cx="1760984" cy="51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2488977" y="71042"/>
            <a:ext cx="6515547" cy="425787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3131840" y="127496"/>
            <a:ext cx="58326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COMUNICAÇÃO E RELACIONAMENTO</a:t>
            </a:r>
            <a:endParaRPr lang="pt-BR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0609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WWW.FUSESC.COM.BR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2" b="10742"/>
          <a:stretch/>
        </p:blipFill>
        <p:spPr bwMode="auto">
          <a:xfrm>
            <a:off x="1194659" y="908721"/>
            <a:ext cx="6754687" cy="468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9489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WWW.FUSESC.COM.BR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5" y="836714"/>
            <a:ext cx="2841104" cy="548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52" y="1376596"/>
            <a:ext cx="8457728" cy="4287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5719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43" t="19151" r="31563" b="15430"/>
          <a:stretch/>
        </p:blipFill>
        <p:spPr bwMode="auto">
          <a:xfrm>
            <a:off x="971600" y="994926"/>
            <a:ext cx="3240360" cy="4589476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1" b="2022"/>
          <a:stretch/>
        </p:blipFill>
        <p:spPr bwMode="auto">
          <a:xfrm>
            <a:off x="5220072" y="1010028"/>
            <a:ext cx="3312368" cy="457437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8" name="CaixaDeTexto 7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REVISTA NOTÍCIAS DA FUSESC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8395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25" t="17969" r="30938" b="15039"/>
          <a:stretch/>
        </p:blipFill>
        <p:spPr bwMode="auto">
          <a:xfrm>
            <a:off x="1043610" y="943740"/>
            <a:ext cx="3277375" cy="45696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81" t="17774" r="30782" b="15234"/>
          <a:stretch/>
        </p:blipFill>
        <p:spPr bwMode="auto">
          <a:xfrm>
            <a:off x="5004048" y="943740"/>
            <a:ext cx="3312368" cy="456967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 5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2488979" y="349572"/>
            <a:ext cx="647551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INDICADORES DE RENTABILIDADE E SEGURIDADE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20601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tângulo 3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www.facebook.com/fusesc/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71" r="20781" b="6054"/>
          <a:stretch/>
        </p:blipFill>
        <p:spPr bwMode="auto">
          <a:xfrm>
            <a:off x="1619672" y="836714"/>
            <a:ext cx="5976664" cy="4766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6189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97" b="5273"/>
          <a:stretch/>
        </p:blipFill>
        <p:spPr bwMode="auto">
          <a:xfrm>
            <a:off x="1267979" y="836713"/>
            <a:ext cx="6608047" cy="47805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116632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ângulo 4"/>
          <p:cNvSpPr/>
          <p:nvPr/>
        </p:nvSpPr>
        <p:spPr>
          <a:xfrm>
            <a:off x="2488977" y="154263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3131840" y="199504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www.aescolhacerta.com.br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186546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262" r="43906" b="8594"/>
          <a:stretch/>
        </p:blipFill>
        <p:spPr bwMode="auto">
          <a:xfrm>
            <a:off x="2458120" y="908720"/>
            <a:ext cx="4227763" cy="4591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116632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tângulo 4"/>
          <p:cNvSpPr/>
          <p:nvPr/>
        </p:nvSpPr>
        <p:spPr>
          <a:xfrm>
            <a:off x="2488977" y="154263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6" name="CaixaDeTexto 5"/>
          <p:cNvSpPr txBox="1"/>
          <p:nvPr/>
        </p:nvSpPr>
        <p:spPr>
          <a:xfrm>
            <a:off x="3131840" y="199504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www.facebook.com/programaaescolhacerta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89600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2144" y="128463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ângulo 1"/>
          <p:cNvSpPr/>
          <p:nvPr/>
        </p:nvSpPr>
        <p:spPr>
          <a:xfrm>
            <a:off x="321320" y="908720"/>
            <a:ext cx="85248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4000" b="1" dirty="0" smtClean="0"/>
              <a:t>Sabe qual é o maior valor da Fusesc?</a:t>
            </a:r>
            <a:endParaRPr lang="pt-BR" sz="4000" b="1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9527" y="1923268"/>
            <a:ext cx="6049585" cy="33779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36754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REM BALA- Ana Vilela LETR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304800" cy="304800"/>
          </a:xfrm>
          <a:prstGeom prst="rect">
            <a:avLst/>
          </a:prstGeom>
        </p:spPr>
      </p:pic>
      <p:pic>
        <p:nvPicPr>
          <p:cNvPr id="7" name="Picture 25" descr="cid:0825bc7e-0295-4b8c-bd73-a19ddfa85fd6@lamprd80.prod.outlook.com"/>
          <p:cNvPicPr>
            <a:picLocks noChangeAspect="1" noChangeArrowheads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860570"/>
            <a:ext cx="9036496" cy="5083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508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3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107" y="-13692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tângulo 1"/>
          <p:cNvSpPr/>
          <p:nvPr/>
        </p:nvSpPr>
        <p:spPr>
          <a:xfrm>
            <a:off x="866371" y="793209"/>
            <a:ext cx="741682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000" b="1" dirty="0" smtClean="0"/>
              <a:t>Dirigentes </a:t>
            </a:r>
            <a:r>
              <a:rPr lang="pt-BR" sz="2000" b="1" dirty="0"/>
              <a:t>e Diretoria Executiva </a:t>
            </a:r>
            <a:r>
              <a:rPr lang="pt-BR" sz="2000" b="1" dirty="0" smtClean="0"/>
              <a:t>habilitados pela PREVIC</a:t>
            </a:r>
            <a:endParaRPr lang="pt-BR" sz="2000" b="1" dirty="0"/>
          </a:p>
        </p:txBody>
      </p:sp>
      <p:sp>
        <p:nvSpPr>
          <p:cNvPr id="4" name="Retângulo 3"/>
          <p:cNvSpPr/>
          <p:nvPr/>
        </p:nvSpPr>
        <p:spPr>
          <a:xfrm>
            <a:off x="251522" y="1730210"/>
            <a:ext cx="432326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500" b="1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Membros </a:t>
            </a:r>
            <a:r>
              <a:rPr lang="pt-BR" sz="1500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do Conselho </a:t>
            </a:r>
            <a:r>
              <a:rPr lang="pt-BR" sz="1500" b="1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Deliberativo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5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Carlos Eduardo </a:t>
            </a:r>
            <a:r>
              <a:rPr lang="pt-BR" sz="15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Pitz</a:t>
            </a: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(Banco do Brasil</a:t>
            </a:r>
            <a:r>
              <a:rPr lang="pt-BR" sz="15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500" dirty="0" err="1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Evelise</a:t>
            </a:r>
            <a:r>
              <a:rPr lang="pt-BR" sz="15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de Andrade Meyer </a:t>
            </a:r>
            <a:r>
              <a:rPr lang="pt-BR" sz="15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Sandri</a:t>
            </a: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(BADESC</a:t>
            </a:r>
            <a:r>
              <a:rPr lang="pt-BR" sz="15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  <a:endParaRPr lang="pt-BR" sz="15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5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Jesualdo</a:t>
            </a: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de </a:t>
            </a:r>
            <a:r>
              <a:rPr lang="pt-BR" sz="15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Araújo  (Aposentado)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500" dirty="0" err="1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Odinir</a:t>
            </a:r>
            <a:r>
              <a:rPr lang="pt-BR" sz="15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pt-BR" sz="15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Bonissoni</a:t>
            </a: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(Aposentado</a:t>
            </a:r>
            <a:r>
              <a:rPr lang="pt-BR" sz="15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5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Rafael </a:t>
            </a:r>
            <a:r>
              <a:rPr lang="pt-BR" sz="15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Lanznaster</a:t>
            </a: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(Banco </a:t>
            </a:r>
            <a:r>
              <a:rPr lang="pt-BR" sz="15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do Brasil)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5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Anderson </a:t>
            </a: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dos Santos (Banco do Brasil</a:t>
            </a:r>
            <a:r>
              <a:rPr lang="pt-BR" sz="15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500" dirty="0" err="1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Kleberson</a:t>
            </a:r>
            <a:r>
              <a:rPr lang="pt-BR" sz="15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Luiz </a:t>
            </a:r>
            <a:r>
              <a:rPr lang="pt-BR" sz="15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Isensee</a:t>
            </a: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(</a:t>
            </a:r>
            <a:r>
              <a:rPr lang="pt-BR" sz="15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Banco do </a:t>
            </a: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Brasil</a:t>
            </a:r>
            <a:r>
              <a:rPr lang="pt-BR" sz="15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)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5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José </a:t>
            </a: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Carlos da Silva (Aposentado) </a:t>
            </a:r>
            <a:r>
              <a:rPr lang="pt-BR" sz="15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5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Luciana </a:t>
            </a: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Carlos </a:t>
            </a:r>
            <a:r>
              <a:rPr lang="pt-BR" sz="15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Geroleti</a:t>
            </a: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(</a:t>
            </a:r>
            <a:r>
              <a:rPr lang="pt-BR" sz="15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Banco do </a:t>
            </a: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Brasil</a:t>
            </a:r>
            <a:r>
              <a:rPr lang="pt-BR" sz="15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) </a:t>
            </a:r>
          </a:p>
        </p:txBody>
      </p:sp>
      <p:pic>
        <p:nvPicPr>
          <p:cNvPr id="6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32762"/>
            <a:ext cx="1760984" cy="5165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tângulo 6"/>
          <p:cNvSpPr/>
          <p:nvPr/>
        </p:nvSpPr>
        <p:spPr>
          <a:xfrm>
            <a:off x="2488977" y="71042"/>
            <a:ext cx="6515547" cy="425787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5" name="CaixaDeTexto 4"/>
          <p:cNvSpPr txBox="1"/>
          <p:nvPr/>
        </p:nvSpPr>
        <p:spPr>
          <a:xfrm>
            <a:off x="4534724" y="1700808"/>
            <a:ext cx="446980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500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Membros do Conselho Fiscal </a:t>
            </a:r>
            <a:endParaRPr lang="pt-BR" sz="15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Francisco Carlos de Oliveira (Aposentado)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Pedro </a:t>
            </a:r>
            <a:r>
              <a:rPr lang="pt-BR" sz="15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Bramont</a:t>
            </a: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(Banco do Brasil)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Sérgio Aristides </a:t>
            </a:r>
            <a:r>
              <a:rPr lang="pt-BR" sz="15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Slongo</a:t>
            </a: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(Banco do Brasil)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Fernanda de Figueiroa Freitas Neves (Banco do Brasil) 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João Alcides Calliari Filho (Aposentado</a:t>
            </a:r>
            <a:r>
              <a:rPr lang="pt-BR" sz="1500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  <a:endParaRPr lang="pt-BR" sz="15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1190795" y="4293096"/>
            <a:ext cx="6687856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500" b="1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Diretoria Executiva</a:t>
            </a:r>
            <a:endParaRPr lang="pt-BR" sz="15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Diretor Superintendente: José Manoel de Oliveira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Diretor Financeiro: Marcos Anderson Treitinger</a:t>
            </a:r>
          </a:p>
          <a:p>
            <a:pPr marL="171450" indent="-171450">
              <a:buFont typeface="Wingdings" panose="05000000000000000000" pitchFamily="2" charset="2"/>
              <a:buChar char="ü"/>
            </a:pPr>
            <a:r>
              <a:rPr lang="pt-BR" sz="15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Diretor Administrativo e de Seguridade: Aroldo Benjamin Ouriques Filho</a:t>
            </a:r>
          </a:p>
          <a:p>
            <a:endParaRPr lang="pt-BR" sz="1500" dirty="0"/>
          </a:p>
        </p:txBody>
      </p:sp>
      <p:sp>
        <p:nvSpPr>
          <p:cNvPr id="10" name="CaixaDeTexto 9"/>
          <p:cNvSpPr txBox="1"/>
          <p:nvPr/>
        </p:nvSpPr>
        <p:spPr>
          <a:xfrm>
            <a:off x="3131840" y="11663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GESTÃO ADMINISTRATIVA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13886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4" descr="cid:871d2b49-815b-4ca1-9146-84ce4fd8aae7@lamprd80.prod.outlook.com"/>
          <p:cNvPicPr>
            <a:picLocks noChangeAspect="1" noChangeArrowheads="1"/>
          </p:cNvPicPr>
          <p:nvPr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2" y="980728"/>
            <a:ext cx="8985515" cy="5054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537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80727"/>
            <a:ext cx="9001000" cy="506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2799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642" y="836712"/>
            <a:ext cx="8974715" cy="533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0880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DSC0347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51520" y="188640"/>
            <a:ext cx="8676456" cy="650734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6024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203" y="980728"/>
            <a:ext cx="9013593" cy="50693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5944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09960"/>
            <a:ext cx="9001000" cy="5062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7376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82" y="1160669"/>
            <a:ext cx="8910836" cy="5011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9293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DSC0348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305780" y="229335"/>
            <a:ext cx="8532440" cy="63993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783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DSC0348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485800" y="548680"/>
            <a:ext cx="8172400" cy="6129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05158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68" y="1141496"/>
            <a:ext cx="8944928" cy="5030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36354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744" y="266701"/>
            <a:ext cx="1905000" cy="55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ângulo 5"/>
          <p:cNvSpPr/>
          <p:nvPr/>
        </p:nvSpPr>
        <p:spPr>
          <a:xfrm>
            <a:off x="2488977" y="304331"/>
            <a:ext cx="6515547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7" name="CaixaDeTexto 6"/>
          <p:cNvSpPr txBox="1"/>
          <p:nvPr/>
        </p:nvSpPr>
        <p:spPr>
          <a:xfrm>
            <a:off x="3131840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GESTÃO ADMINISTRATIVA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1319500" y="1211562"/>
            <a:ext cx="70669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400" b="1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Governança – Comitês, Políticas e Ferramentas</a:t>
            </a:r>
            <a:endParaRPr lang="pt-BR" sz="2400" b="1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3" name="CaixaDeTexto 2"/>
          <p:cNvSpPr txBox="1"/>
          <p:nvPr/>
        </p:nvSpPr>
        <p:spPr>
          <a:xfrm>
            <a:off x="683570" y="2145630"/>
            <a:ext cx="79208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pt-BR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Comitê de Investimentos</a:t>
            </a:r>
          </a:p>
          <a:p>
            <a:pPr marL="285750" indent="-285750">
              <a:buFontTx/>
              <a:buChar char="-"/>
            </a:pPr>
            <a:r>
              <a:rPr lang="pt-BR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Comitê de Ética</a:t>
            </a:r>
          </a:p>
          <a:p>
            <a:pPr marL="285750" indent="-285750">
              <a:buFontTx/>
              <a:buChar char="-"/>
            </a:pPr>
            <a:r>
              <a:rPr lang="pt-BR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Política de Investimentos</a:t>
            </a:r>
          </a:p>
          <a:p>
            <a:pPr marL="285750" indent="-285750">
              <a:buFontTx/>
              <a:buChar char="-"/>
            </a:pPr>
            <a:r>
              <a:rPr lang="pt-BR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Controles Internos</a:t>
            </a:r>
          </a:p>
          <a:p>
            <a:pPr marL="285750" indent="-285750">
              <a:buFontTx/>
              <a:buChar char="-"/>
            </a:pPr>
            <a:r>
              <a:rPr lang="pt-BR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Manual de Gestão</a:t>
            </a:r>
          </a:p>
          <a:p>
            <a:pPr marL="285750" indent="-285750">
              <a:buFontTx/>
              <a:buChar char="-"/>
            </a:pPr>
            <a:r>
              <a:rPr lang="pt-BR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Regulamentos Internos</a:t>
            </a:r>
          </a:p>
          <a:p>
            <a:pPr marL="285750" indent="-285750">
              <a:buFontTx/>
              <a:buChar char="-"/>
            </a:pPr>
            <a:r>
              <a:rPr lang="pt-BR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Planejamento Estratégico</a:t>
            </a:r>
          </a:p>
          <a:p>
            <a:endParaRPr lang="pt-BR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7393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660" y="1124744"/>
            <a:ext cx="8846679" cy="4975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3100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78" y="1120172"/>
            <a:ext cx="8982844" cy="5052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8649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DSC0348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509802" y="476672"/>
            <a:ext cx="8124395" cy="609329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639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802" y="951479"/>
            <a:ext cx="8810395" cy="4955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8051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933558"/>
            <a:ext cx="9036496" cy="50822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79313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DSC0349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11669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DSC0349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26684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DSC0349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337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DSC0349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38733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DSC0349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5223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4" name="Tabel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295010"/>
              </p:ext>
            </p:extLst>
          </p:nvPr>
        </p:nvGraphicFramePr>
        <p:xfrm>
          <a:off x="773900" y="1835627"/>
          <a:ext cx="7560840" cy="19334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54903"/>
                <a:gridCol w="2005937"/>
              </a:tblGrid>
              <a:tr h="644172">
                <a:tc>
                  <a:txBody>
                    <a:bodyPr/>
                    <a:lstStyle/>
                    <a:p>
                      <a:pPr algn="ctr"/>
                      <a:endParaRPr lang="pt-BR" sz="3200" dirty="0">
                        <a:solidFill>
                          <a:schemeClr val="bg1"/>
                        </a:solidFill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600" dirty="0" smtClean="0">
                          <a:solidFill>
                            <a:schemeClr val="bg1"/>
                          </a:solidFill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2016</a:t>
                      </a:r>
                      <a:endParaRPr lang="pt-BR" sz="3600" dirty="0">
                        <a:solidFill>
                          <a:schemeClr val="bg1"/>
                        </a:solidFill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pt-BR" sz="32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Administração de recursos</a:t>
                      </a:r>
                      <a:endParaRPr lang="pt-BR" sz="3200" b="1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2.174,8</a:t>
                      </a:r>
                      <a:endParaRPr lang="pt-BR" sz="32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641194">
                <a:tc>
                  <a:txBody>
                    <a:bodyPr/>
                    <a:lstStyle/>
                    <a:p>
                      <a:pPr algn="ctr"/>
                      <a:r>
                        <a:rPr lang="pt-BR" sz="3200" b="1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Benefícios pagos</a:t>
                      </a:r>
                      <a:endParaRPr lang="pt-BR" sz="3200" b="1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3200" dirty="0" smtClean="0">
                          <a:latin typeface="Malgun Gothic" panose="020B0503020000020004" pitchFamily="34" charset="-127"/>
                          <a:ea typeface="Malgun Gothic" panose="020B0503020000020004" pitchFamily="34" charset="-127"/>
                        </a:rPr>
                        <a:t>153,3</a:t>
                      </a:r>
                      <a:endParaRPr lang="pt-BR" sz="3200" dirty="0">
                        <a:latin typeface="Malgun Gothic" panose="020B0503020000020004" pitchFamily="34" charset="-127"/>
                        <a:ea typeface="Malgun Gothic" panose="020B0503020000020004" pitchFamily="34" charset="-127"/>
                      </a:endParaRPr>
                    </a:p>
                  </a:txBody>
                  <a:tcPr marL="91451" marR="91451" marT="45726" marB="45726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5" name="Picture 2" descr="M:\BACK UP TRABALHOS\FUSESC\MARCAS E SELOS\LogosFusesc_0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04329"/>
            <a:ext cx="1584176" cy="464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2411760" y="349572"/>
            <a:ext cx="640871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SEGURIDADE 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2488979" y="304331"/>
            <a:ext cx="6403503" cy="460375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sp>
        <p:nvSpPr>
          <p:cNvPr id="2" name="CaixaDeTexto 1"/>
          <p:cNvSpPr txBox="1"/>
          <p:nvPr/>
        </p:nvSpPr>
        <p:spPr>
          <a:xfrm>
            <a:off x="7164288" y="1288506"/>
            <a:ext cx="18572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 smtClean="0">
                <a:latin typeface="Malgun Gothic" panose="020B0503020000020004" pitchFamily="34" charset="-127"/>
                <a:ea typeface="Malgun Gothic" panose="020B0503020000020004" pitchFamily="34" charset="-127"/>
              </a:rPr>
              <a:t>Valores em milhões</a:t>
            </a:r>
            <a:endParaRPr lang="pt-BR" sz="1400" b="1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0" name="CaixaDeTexto 9"/>
          <p:cNvSpPr txBox="1"/>
          <p:nvPr/>
        </p:nvSpPr>
        <p:spPr>
          <a:xfrm>
            <a:off x="2915816" y="349572"/>
            <a:ext cx="583264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000" b="1" dirty="0" smtClean="0">
                <a:solidFill>
                  <a:schemeClr val="bg1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GESTÃO ADMINISTRATIVA</a:t>
            </a:r>
            <a:endParaRPr lang="pt-BR" sz="2000" b="1" dirty="0">
              <a:solidFill>
                <a:schemeClr val="bg1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48196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DSC0349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82033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m 1" descr="DSC0350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2073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00"/>
    </mc:Choice>
    <mc:Fallback xmlns="">
      <p:transition spd="slow" advTm="5000"/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395536" y="764704"/>
            <a:ext cx="828091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dirty="0" smtClean="0"/>
              <a:t>“Fui </a:t>
            </a:r>
            <a:r>
              <a:rPr lang="pt-BR" sz="4400" b="1" dirty="0"/>
              <a:t>plantando durante anos minha aposentadoria, junto a Fusesc, agora na terceira idade, colho os frutos. Obrigada</a:t>
            </a:r>
            <a:r>
              <a:rPr lang="pt-BR" sz="4400" b="1" dirty="0" smtClean="0"/>
              <a:t>!”</a:t>
            </a:r>
          </a:p>
          <a:p>
            <a:endParaRPr lang="pt-BR" sz="4400" i="1" dirty="0"/>
          </a:p>
          <a:p>
            <a:r>
              <a:rPr lang="pt-BR" sz="4400" i="1" dirty="0"/>
              <a:t>Dalva Gonçalves Gomes</a:t>
            </a:r>
          </a:p>
        </p:txBody>
      </p:sp>
    </p:spTree>
    <p:extLst>
      <p:ext uri="{BB962C8B-B14F-4D97-AF65-F5344CB8AC3E}">
        <p14:creationId xmlns:p14="http://schemas.microsoft.com/office/powerpoint/2010/main" val="390813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827584" y="188640"/>
            <a:ext cx="748883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dirty="0" smtClean="0"/>
              <a:t>“Quando </a:t>
            </a:r>
            <a:r>
              <a:rPr lang="pt-BR" sz="4400" b="1" dirty="0"/>
              <a:t>funcionário do Besc, </a:t>
            </a:r>
            <a:r>
              <a:rPr lang="pt-BR" sz="4400" b="1" dirty="0" smtClean="0"/>
              <a:t>jamais pensaria </a:t>
            </a:r>
            <a:r>
              <a:rPr lang="pt-BR" sz="4400" b="1" dirty="0"/>
              <a:t>que um dia aposentado, teria tantos benefícios administrados pela nossa </a:t>
            </a:r>
            <a:r>
              <a:rPr lang="pt-BR" sz="4400" b="1" dirty="0" smtClean="0"/>
              <a:t>querida </a:t>
            </a:r>
            <a:r>
              <a:rPr lang="pt-BR" sz="4400" b="1" dirty="0"/>
              <a:t>Fusesc</a:t>
            </a:r>
            <a:r>
              <a:rPr lang="pt-BR" sz="4400" b="1" dirty="0" smtClean="0"/>
              <a:t>. Sou </a:t>
            </a:r>
            <a:r>
              <a:rPr lang="pt-BR" sz="4400" b="1" dirty="0"/>
              <a:t>muito grato por ela </a:t>
            </a:r>
            <a:r>
              <a:rPr lang="pt-BR" sz="4400" b="1" dirty="0" smtClean="0"/>
              <a:t>existir.”</a:t>
            </a:r>
          </a:p>
          <a:p>
            <a:endParaRPr lang="pt-BR" sz="4400" dirty="0"/>
          </a:p>
          <a:p>
            <a:r>
              <a:rPr lang="pt-BR" sz="4400" i="1" dirty="0"/>
              <a:t>Guido Meneghelli</a:t>
            </a:r>
          </a:p>
        </p:txBody>
      </p:sp>
    </p:spTree>
    <p:extLst>
      <p:ext uri="{BB962C8B-B14F-4D97-AF65-F5344CB8AC3E}">
        <p14:creationId xmlns:p14="http://schemas.microsoft.com/office/powerpoint/2010/main" val="57123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539552" y="476672"/>
            <a:ext cx="8136904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dirty="0" smtClean="0"/>
              <a:t>“Obrigado</a:t>
            </a:r>
            <a:r>
              <a:rPr lang="pt-BR" sz="4400" b="1" dirty="0"/>
              <a:t>, por me dar a atenção, me escutar, me ajudar, me dar conselhos, e simplesmente me ver como gente, me sinto seguro perto de você. Obrigado FUSESC</a:t>
            </a:r>
            <a:r>
              <a:rPr lang="pt-BR" sz="4400" b="1" dirty="0" smtClean="0"/>
              <a:t>.”</a:t>
            </a:r>
          </a:p>
          <a:p>
            <a:endParaRPr lang="pt-BR" sz="4400" dirty="0"/>
          </a:p>
          <a:p>
            <a:r>
              <a:rPr lang="pt-BR" sz="4400" i="1" dirty="0"/>
              <a:t>Silvio Dias Nunes</a:t>
            </a:r>
          </a:p>
        </p:txBody>
      </p:sp>
    </p:spTree>
    <p:extLst>
      <p:ext uri="{BB962C8B-B14F-4D97-AF65-F5344CB8AC3E}">
        <p14:creationId xmlns:p14="http://schemas.microsoft.com/office/powerpoint/2010/main" val="1853420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251520" y="692696"/>
            <a:ext cx="864096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dirty="0" smtClean="0"/>
              <a:t>“A </a:t>
            </a:r>
            <a:r>
              <a:rPr lang="pt-BR" sz="4400" b="1" dirty="0"/>
              <a:t>Fusesc foi  importante no meu passado e o é no presente, e será vital no meu futuro. Por isso a quero sólida e pujante</a:t>
            </a:r>
            <a:r>
              <a:rPr lang="pt-BR" sz="4400" b="1" dirty="0" smtClean="0"/>
              <a:t>.”</a:t>
            </a:r>
          </a:p>
          <a:p>
            <a:endParaRPr lang="pt-BR" sz="4400" i="1" dirty="0"/>
          </a:p>
          <a:p>
            <a:r>
              <a:rPr lang="pt-BR" sz="4400" i="1" dirty="0"/>
              <a:t>Jaime José Mora</a:t>
            </a:r>
          </a:p>
        </p:txBody>
      </p:sp>
    </p:spTree>
    <p:extLst>
      <p:ext uri="{BB962C8B-B14F-4D97-AF65-F5344CB8AC3E}">
        <p14:creationId xmlns:p14="http://schemas.microsoft.com/office/powerpoint/2010/main" val="229495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aixaDeTexto 5"/>
          <p:cNvSpPr txBox="1"/>
          <p:nvPr/>
        </p:nvSpPr>
        <p:spPr>
          <a:xfrm>
            <a:off x="413538" y="524273"/>
            <a:ext cx="831692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dirty="0" smtClean="0"/>
              <a:t>“Graças </a:t>
            </a:r>
            <a:r>
              <a:rPr lang="pt-BR" sz="4400" b="1" dirty="0"/>
              <a:t>a Fusesc, ser uma instituição confiável e </a:t>
            </a:r>
            <a:r>
              <a:rPr lang="pt-BR" sz="4400" b="1" dirty="0" smtClean="0"/>
              <a:t>segura, </a:t>
            </a:r>
            <a:r>
              <a:rPr lang="pt-BR" sz="4400" b="1" dirty="0"/>
              <a:t>posso ter uma aposentadoria segura e feliz</a:t>
            </a:r>
            <a:r>
              <a:rPr lang="pt-BR" sz="4400" b="1" dirty="0" smtClean="0"/>
              <a:t>.”</a:t>
            </a:r>
            <a:r>
              <a:rPr lang="pt-BR" sz="4400" b="1" dirty="0"/>
              <a:t/>
            </a:r>
            <a:br>
              <a:rPr lang="pt-BR" sz="4400" b="1" dirty="0"/>
            </a:br>
            <a:r>
              <a:rPr lang="pt-BR" sz="4400" dirty="0"/>
              <a:t/>
            </a:r>
            <a:br>
              <a:rPr lang="pt-BR" sz="4400" dirty="0"/>
            </a:br>
            <a:r>
              <a:rPr lang="pt-BR" sz="4400" i="1" dirty="0"/>
              <a:t>Nádia </a:t>
            </a:r>
            <a:r>
              <a:rPr lang="pt-BR" sz="4400" i="1" dirty="0" err="1"/>
              <a:t>Jorgete</a:t>
            </a:r>
            <a:r>
              <a:rPr lang="pt-BR" sz="4400" i="1" dirty="0"/>
              <a:t> Haddad </a:t>
            </a:r>
            <a:r>
              <a:rPr lang="pt-BR" sz="4400" i="1" dirty="0" err="1"/>
              <a:t>Baruki</a:t>
            </a:r>
            <a:r>
              <a:rPr lang="pt-BR" sz="4400" i="1" dirty="0"/>
              <a:t> </a:t>
            </a:r>
            <a:r>
              <a:rPr lang="pt-BR" sz="4400" i="1" dirty="0" smtClean="0"/>
              <a:t>Costa</a:t>
            </a:r>
          </a:p>
        </p:txBody>
      </p:sp>
    </p:spTree>
    <p:extLst>
      <p:ext uri="{BB962C8B-B14F-4D97-AF65-F5344CB8AC3E}">
        <p14:creationId xmlns:p14="http://schemas.microsoft.com/office/powerpoint/2010/main" val="2115768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171400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395536" y="332656"/>
            <a:ext cx="8280919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dirty="0"/>
              <a:t>Hoje, com dignidade, colho o fruto da segurança financeira da Árvore que, confiantemente, ajudei plantar e cultivar chamada FUSESC - a minha Fundação</a:t>
            </a:r>
            <a:r>
              <a:rPr lang="pt-BR" sz="4400" b="1" dirty="0" smtClean="0"/>
              <a:t>.</a:t>
            </a:r>
          </a:p>
          <a:p>
            <a:endParaRPr lang="pt-BR" sz="4400" b="1" i="1" dirty="0"/>
          </a:p>
          <a:p>
            <a:r>
              <a:rPr lang="pt-BR" sz="4400" i="1" dirty="0"/>
              <a:t>Oswaldo </a:t>
            </a:r>
            <a:r>
              <a:rPr lang="pt-BR" sz="4400" i="1" dirty="0" err="1"/>
              <a:t>Giacomn</a:t>
            </a:r>
            <a:endParaRPr lang="pt-BR" sz="4400" i="1" dirty="0"/>
          </a:p>
        </p:txBody>
      </p:sp>
    </p:spTree>
    <p:extLst>
      <p:ext uri="{BB962C8B-B14F-4D97-AF65-F5344CB8AC3E}">
        <p14:creationId xmlns:p14="http://schemas.microsoft.com/office/powerpoint/2010/main" val="63442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356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666394" y="202828"/>
            <a:ext cx="7848872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4400" b="1" dirty="0"/>
              <a:t>“A FUSESC é o complemento  importantíssimo no meu dia a dia, em termos de salário, médicos, exames pelo plano de saúde, etc. A Fusesc é minha segunda mãe</a:t>
            </a:r>
            <a:r>
              <a:rPr lang="pt-BR" sz="4400" b="1" dirty="0" smtClean="0"/>
              <a:t>.”</a:t>
            </a:r>
            <a:r>
              <a:rPr lang="pt-BR" sz="4400" b="1" dirty="0"/>
              <a:t/>
            </a:r>
            <a:br>
              <a:rPr lang="pt-BR" sz="4400" b="1" dirty="0"/>
            </a:br>
            <a:endParaRPr lang="pt-BR" sz="4400" b="1" dirty="0" smtClean="0"/>
          </a:p>
          <a:p>
            <a:r>
              <a:rPr lang="pt-BR" sz="4400" i="1" dirty="0"/>
              <a:t>Silvino Salviato</a:t>
            </a:r>
            <a:endParaRPr lang="pt-BR" sz="4400" i="1" dirty="0" smtClean="0"/>
          </a:p>
        </p:txBody>
      </p:sp>
    </p:spTree>
    <p:extLst>
      <p:ext uri="{BB962C8B-B14F-4D97-AF65-F5344CB8AC3E}">
        <p14:creationId xmlns:p14="http://schemas.microsoft.com/office/powerpoint/2010/main" val="2600187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0000"/>
    </mc:Choice>
    <mc:Fallback xmlns="">
      <p:transition spd="slow" advTm="10000"/>
    </mc:Fallback>
  </mc:AlternateContent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G:\Prestação de Contas\2017_Exerc_2016\Divulgação\PPT\palestras power point-interna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0" y="-27384"/>
            <a:ext cx="9181660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2276872"/>
            <a:ext cx="9180512" cy="4581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895" y="188641"/>
            <a:ext cx="6594215" cy="2605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30053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Escritório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Escritório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Escritório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Escritório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1665</TotalTime>
  <Words>1410</Words>
  <Application>Microsoft Office PowerPoint</Application>
  <PresentationFormat>Apresentação na tela (4:3)</PresentationFormat>
  <Paragraphs>343</Paragraphs>
  <Slides>99</Slides>
  <Notes>9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99</vt:i4>
      </vt:variant>
    </vt:vector>
  </HeadingPairs>
  <TitlesOfParts>
    <vt:vector size="100" baseType="lpstr"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Carolina Pereira Simões</dc:creator>
  <cp:lastModifiedBy>Carolina Pereira Simões</cp:lastModifiedBy>
  <cp:revision>189</cp:revision>
  <dcterms:created xsi:type="dcterms:W3CDTF">2017-05-05T17:46:32Z</dcterms:created>
  <dcterms:modified xsi:type="dcterms:W3CDTF">2017-06-06T12:54:06Z</dcterms:modified>
</cp:coreProperties>
</file>